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7" r:id="rId3"/>
    <p:sldId id="268" r:id="rId4"/>
    <p:sldId id="393" r:id="rId5"/>
    <p:sldId id="394" r:id="rId6"/>
    <p:sldId id="375" r:id="rId7"/>
    <p:sldId id="401" r:id="rId8"/>
    <p:sldId id="406" r:id="rId9"/>
    <p:sldId id="376" r:id="rId10"/>
    <p:sldId id="413" r:id="rId11"/>
    <p:sldId id="415" r:id="rId12"/>
    <p:sldId id="400" r:id="rId13"/>
    <p:sldId id="412" r:id="rId14"/>
    <p:sldId id="411" r:id="rId15"/>
    <p:sldId id="395" r:id="rId16"/>
    <p:sldId id="377" r:id="rId17"/>
    <p:sldId id="398" r:id="rId1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974" userDrawn="1">
          <p15:clr>
            <a:srgbClr val="A4A3A4"/>
          </p15:clr>
        </p15:guide>
        <p15:guide id="4" pos="1882" userDrawn="1">
          <p15:clr>
            <a:srgbClr val="A4A3A4"/>
          </p15:clr>
        </p15:guide>
        <p15:guide id="5" pos="5307" userDrawn="1">
          <p15:clr>
            <a:srgbClr val="A4A3A4"/>
          </p15:clr>
        </p15:guide>
        <p15:guide id="6" pos="1633" userDrawn="1">
          <p15:clr>
            <a:srgbClr val="A4A3A4"/>
          </p15:clr>
        </p15:guide>
        <p15:guide id="7" pos="5488" userDrawn="1">
          <p15:clr>
            <a:srgbClr val="A4A3A4"/>
          </p15:clr>
        </p15:guide>
        <p15:guide id="8" orient="horz" pos="2478" userDrawn="1">
          <p15:clr>
            <a:srgbClr val="A4A3A4"/>
          </p15:clr>
        </p15:guide>
        <p15:guide id="9" orient="horz" pos="255" userDrawn="1">
          <p15:clr>
            <a:srgbClr val="A4A3A4"/>
          </p15:clr>
        </p15:guide>
        <p15:guide id="10" orient="horz" pos="4088" userDrawn="1">
          <p15:clr>
            <a:srgbClr val="A4A3A4"/>
          </p15:clr>
        </p15:guide>
        <p15:guide id="11" pos="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3"/>
    <a:srgbClr val="000000"/>
    <a:srgbClr val="0D0D0D"/>
    <a:srgbClr val="FFFFFF"/>
    <a:srgbClr val="0055A2"/>
    <a:srgbClr val="0454A1"/>
    <a:srgbClr val="0070C0"/>
    <a:srgbClr val="7F7F7F"/>
    <a:srgbClr val="F5F5F5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3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800" y="-624"/>
      </p:cViewPr>
      <p:guideLst>
        <p:guide orient="horz" pos="3974"/>
        <p:guide pos="1882"/>
        <p:guide pos="5307"/>
        <p:guide pos="1633"/>
        <p:guide pos="5488"/>
        <p:guide orient="horz" pos="2478"/>
        <p:guide orient="horz" pos="255"/>
        <p:guide orient="horz" pos="4088"/>
        <p:guide pos="2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13F6B-19E8-4926-ADEF-3FCBB5337F77}" type="datetimeFigureOut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6A96C-1DDE-412E-857C-107B211F3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33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BD867-EC77-4EFA-A289-DDCA9D6AD6DF}" type="datetimeFigureOut">
              <a:rPr lang="zh-CN" altLang="en-US"/>
              <a:pPr>
                <a:defRPr/>
              </a:pPr>
              <a:t>2016/3/21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E14AB-F9CD-4C5D-8160-F0EFEB8AF0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42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179C1-7DE4-4ACB-AF3C-609DE7BE18B1}" type="datetimeFigureOut">
              <a:rPr lang="zh-CN" altLang="en-US"/>
              <a:pPr>
                <a:defRPr/>
              </a:pPr>
              <a:t>2016/3/21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07AF5-4105-4593-AB8B-3B971CE4A2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3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52282-FE47-46BA-8395-07D5470448F4}" type="datetimeFigureOut">
              <a:rPr lang="zh-CN" altLang="en-US"/>
              <a:pPr>
                <a:defRPr/>
              </a:pPr>
              <a:t>2016/3/21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54ED5-2F0E-4E13-8640-C19CD82B94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47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图片 15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2" y="1219200"/>
            <a:ext cx="8651280" cy="436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7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72" y="1622853"/>
            <a:ext cx="6755027" cy="356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7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B30EE-E941-4621-9473-82E0E9D8A2CE}" type="datetimeFigureOut">
              <a:rPr lang="zh-CN" altLang="en-US"/>
              <a:pPr>
                <a:defRPr/>
              </a:pPr>
              <a:t>2016/3/21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3B5C7-8DAD-4A63-A233-7CC666E3B8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24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653A5-36A4-4538-A116-08027497ECBE}" type="datetimeFigureOut">
              <a:rPr lang="zh-CN" altLang="en-US"/>
              <a:pPr>
                <a:defRPr/>
              </a:pPr>
              <a:t>2016/3/21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5AFEC-B6AF-4BB4-B400-EE42C4E2DB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212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8B32A-E14E-4F46-A97B-1B640624D545}" type="datetimeFigureOut">
              <a:rPr lang="zh-CN" altLang="en-US"/>
              <a:pPr>
                <a:defRPr/>
              </a:pPr>
              <a:t>2016/3/21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5A654-9D40-47DE-B266-E2DE46C0FA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38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46AF-B1C6-49D8-B78C-20DE805D55F9}" type="datetimeFigureOut">
              <a:rPr lang="zh-CN" altLang="en-US"/>
              <a:pPr>
                <a:defRPr/>
              </a:pPr>
              <a:t>2016/3/21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3E534-2252-4B82-840D-5E2C1C8100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82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29B36-5F04-49B2-A735-6317E359AAC3}" type="datetimeFigureOut">
              <a:rPr lang="zh-CN" altLang="en-US"/>
              <a:pPr>
                <a:defRPr/>
              </a:pPr>
              <a:t>2016/3/21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3DA42-4655-4927-807D-25F0C51E9F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10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9F49-2691-4C4E-9797-17CFE5B5903C}" type="datetimeFigureOut">
              <a:rPr lang="zh-CN" altLang="en-US"/>
              <a:pPr>
                <a:defRPr/>
              </a:pPr>
              <a:t>2016/3/21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B089E-D1B1-485B-B5A6-76D5F2BD1C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75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642EF4C-7397-4B1A-9F25-12CBF099318A}" type="datetimeFigureOut">
              <a:rPr lang="zh-CN" altLang="en-US"/>
              <a:pPr>
                <a:defRPr/>
              </a:pPr>
              <a:t>2016/3/21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629B727-B1F6-49A3-A6A6-D12578711D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25" r:id="rId2"/>
    <p:sldLayoutId id="214748382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Relationship Id="rId9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gongdapaopao.yanj.cn/index.php?act=goods&amp;goods_id=15342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g"/><Relationship Id="rId2" Type="http://schemas.openxmlformats.org/officeDocument/2006/relationships/hyperlink" Target="http://gongdapaopao.yanj.cn/index.php?act=goods&amp;goods_id=13088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gongdapaopao.yanj.cn/index.php?act=goods&amp;goods_id=15167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://gongdapaopao.yanj.cn/index.php?act=goods&amp;goods_id=14137" TargetMode="External"/><Relationship Id="rId9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直角三角形 132"/>
          <p:cNvSpPr/>
          <p:nvPr/>
        </p:nvSpPr>
        <p:spPr>
          <a:xfrm rot="10800000" flipV="1">
            <a:off x="914400" y="4646613"/>
            <a:ext cx="8229600" cy="2211387"/>
          </a:xfrm>
          <a:prstGeom prst="rtTriangle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2" name="直角三角形 131"/>
          <p:cNvSpPr/>
          <p:nvPr/>
        </p:nvSpPr>
        <p:spPr>
          <a:xfrm rot="5400000">
            <a:off x="1857375" y="-1857375"/>
            <a:ext cx="1409700" cy="5124450"/>
          </a:xfrm>
          <a:prstGeom prst="rtTriangle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52231" name="Group 39"/>
          <p:cNvGrpSpPr>
            <a:grpSpLocks noChangeAspect="1"/>
          </p:cNvGrpSpPr>
          <p:nvPr/>
        </p:nvGrpSpPr>
        <p:grpSpPr bwMode="auto">
          <a:xfrm>
            <a:off x="368300" y="220663"/>
            <a:ext cx="666750" cy="625475"/>
            <a:chOff x="3999" y="78"/>
            <a:chExt cx="1268" cy="1186"/>
          </a:xfrm>
        </p:grpSpPr>
        <p:sp>
          <p:nvSpPr>
            <p:cNvPr id="52232" name="Freeform 40"/>
            <p:cNvSpPr>
              <a:spLocks/>
            </p:cNvSpPr>
            <p:nvPr/>
          </p:nvSpPr>
          <p:spPr bwMode="auto">
            <a:xfrm>
              <a:off x="3999" y="162"/>
              <a:ext cx="1268" cy="848"/>
            </a:xfrm>
            <a:custGeom>
              <a:avLst/>
              <a:gdLst>
                <a:gd name="T0" fmla="*/ 1059488 w 120"/>
                <a:gd name="T1" fmla="*/ 0 h 80"/>
                <a:gd name="T2" fmla="*/ 0 w 120"/>
                <a:gd name="T3" fmla="*/ 8029807 h 80"/>
                <a:gd name="T4" fmla="*/ 5273771 w 120"/>
                <a:gd name="T5" fmla="*/ 8029807 h 80"/>
                <a:gd name="T6" fmla="*/ 7903571 w 120"/>
                <a:gd name="T7" fmla="*/ 10706000 h 80"/>
                <a:gd name="T8" fmla="*/ 10534597 w 120"/>
                <a:gd name="T9" fmla="*/ 8029807 h 80"/>
                <a:gd name="T10" fmla="*/ 15808378 w 120"/>
                <a:gd name="T11" fmla="*/ 8029807 h 80"/>
                <a:gd name="T12" fmla="*/ 14747654 w 120"/>
                <a:gd name="T13" fmla="*/ 0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80"/>
                <a:gd name="T23" fmla="*/ 120 w 120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80">
                  <a:moveTo>
                    <a:pt x="8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71"/>
                    <a:pt x="49" y="80"/>
                    <a:pt x="60" y="80"/>
                  </a:cubicBezTo>
                  <a:cubicBezTo>
                    <a:pt x="71" y="80"/>
                    <a:pt x="80" y="71"/>
                    <a:pt x="8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3" name="Freeform 41"/>
            <p:cNvSpPr>
              <a:spLocks/>
            </p:cNvSpPr>
            <p:nvPr/>
          </p:nvSpPr>
          <p:spPr bwMode="auto">
            <a:xfrm>
              <a:off x="3999" y="925"/>
              <a:ext cx="1268" cy="339"/>
            </a:xfrm>
            <a:custGeom>
              <a:avLst/>
              <a:gdLst>
                <a:gd name="T0" fmla="*/ 0 w 1268"/>
                <a:gd name="T1" fmla="*/ 0 h 339"/>
                <a:gd name="T2" fmla="*/ 0 w 1268"/>
                <a:gd name="T3" fmla="*/ 339 h 339"/>
                <a:gd name="T4" fmla="*/ 1268 w 1268"/>
                <a:gd name="T5" fmla="*/ 339 h 339"/>
                <a:gd name="T6" fmla="*/ 1268 w 126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8"/>
                <a:gd name="T13" fmla="*/ 0 h 339"/>
                <a:gd name="T14" fmla="*/ 1268 w 126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8" h="339">
                  <a:moveTo>
                    <a:pt x="0" y="0"/>
                  </a:moveTo>
                  <a:lnTo>
                    <a:pt x="0" y="339"/>
                  </a:lnTo>
                  <a:lnTo>
                    <a:pt x="1268" y="339"/>
                  </a:lnTo>
                  <a:lnTo>
                    <a:pt x="1268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4" name="Freeform 42"/>
            <p:cNvSpPr>
              <a:spLocks/>
            </p:cNvSpPr>
            <p:nvPr/>
          </p:nvSpPr>
          <p:spPr bwMode="auto">
            <a:xfrm>
              <a:off x="4253" y="78"/>
              <a:ext cx="760" cy="593"/>
            </a:xfrm>
            <a:custGeom>
              <a:avLst/>
              <a:gdLst>
                <a:gd name="T0" fmla="*/ 760 w 760"/>
                <a:gd name="T1" fmla="*/ 593 h 593"/>
                <a:gd name="T2" fmla="*/ 760 w 760"/>
                <a:gd name="T3" fmla="*/ 0 h 593"/>
                <a:gd name="T4" fmla="*/ 0 w 760"/>
                <a:gd name="T5" fmla="*/ 0 h 593"/>
                <a:gd name="T6" fmla="*/ 0 w 760"/>
                <a:gd name="T7" fmla="*/ 593 h 5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0"/>
                <a:gd name="T13" fmla="*/ 0 h 593"/>
                <a:gd name="T14" fmla="*/ 760 w 760"/>
                <a:gd name="T15" fmla="*/ 593 h 5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0" h="593">
                  <a:moveTo>
                    <a:pt x="760" y="593"/>
                  </a:moveTo>
                  <a:lnTo>
                    <a:pt x="760" y="0"/>
                  </a:lnTo>
                  <a:lnTo>
                    <a:pt x="0" y="0"/>
                  </a:lnTo>
                  <a:lnTo>
                    <a:pt x="0" y="593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5" name="Line 43"/>
            <p:cNvSpPr>
              <a:spLocks noChangeShapeType="1"/>
            </p:cNvSpPr>
            <p:nvPr/>
          </p:nvSpPr>
          <p:spPr bwMode="auto">
            <a:xfrm>
              <a:off x="4379" y="247"/>
              <a:ext cx="21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6" name="Line 44"/>
            <p:cNvSpPr>
              <a:spLocks noChangeShapeType="1"/>
            </p:cNvSpPr>
            <p:nvPr/>
          </p:nvSpPr>
          <p:spPr bwMode="auto">
            <a:xfrm>
              <a:off x="4379" y="416"/>
              <a:ext cx="50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7" name="Line 45"/>
            <p:cNvSpPr>
              <a:spLocks noChangeShapeType="1"/>
            </p:cNvSpPr>
            <p:nvPr/>
          </p:nvSpPr>
          <p:spPr bwMode="auto">
            <a:xfrm>
              <a:off x="4379" y="586"/>
              <a:ext cx="50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48341" y="-5648327"/>
            <a:ext cx="2318276" cy="4803047"/>
            <a:chOff x="3848341" y="-5648327"/>
            <a:chExt cx="2318276" cy="4803047"/>
          </a:xfrm>
        </p:grpSpPr>
        <p:sp>
          <p:nvSpPr>
            <p:cNvPr id="17" name="TextBox 16"/>
            <p:cNvSpPr txBox="1"/>
            <p:nvPr/>
          </p:nvSpPr>
          <p:spPr>
            <a:xfrm>
              <a:off x="5005056" y="-2045609"/>
              <a:ext cx="1161561" cy="120032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块</a:t>
              </a:r>
              <a:endParaRPr lang="zh-CN" altLang="en-US" sz="7200" dirty="0">
                <a:solidFill>
                  <a:schemeClr val="bg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48342" y="-5648327"/>
              <a:ext cx="1161561" cy="120032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俄</a:t>
              </a:r>
              <a:endParaRPr lang="zh-CN" altLang="en-US" sz="7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48341" y="-4447998"/>
              <a:ext cx="1161561" cy="120032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罗</a:t>
              </a:r>
              <a:endParaRPr lang="zh-CN" altLang="en-US" sz="7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48343" y="-3247669"/>
              <a:ext cx="1161561" cy="120032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斯</a:t>
              </a:r>
              <a:endParaRPr lang="zh-CN" altLang="en-US" sz="72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48343" y="-2050063"/>
              <a:ext cx="1161561" cy="120032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方</a:t>
              </a:r>
              <a:endParaRPr lang="zh-CN" altLang="en-US" sz="7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68033" y="3134407"/>
            <a:ext cx="1938993" cy="1296955"/>
            <a:chOff x="1481567" y="692197"/>
            <a:chExt cx="1938993" cy="1296955"/>
          </a:xfrm>
        </p:grpSpPr>
        <p:sp>
          <p:nvSpPr>
            <p:cNvPr id="12" name="矩形 11"/>
            <p:cNvSpPr/>
            <p:nvPr/>
          </p:nvSpPr>
          <p:spPr>
            <a:xfrm>
              <a:off x="1481567" y="692197"/>
              <a:ext cx="646331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原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481567" y="1342820"/>
              <a:ext cx="646331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127898" y="1342819"/>
              <a:ext cx="646331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以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774229" y="1342821"/>
              <a:ext cx="646331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为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860695" y="3134252"/>
            <a:ext cx="1938993" cy="1304233"/>
            <a:chOff x="4382436" y="2391302"/>
            <a:chExt cx="1938993" cy="1304233"/>
          </a:xfrm>
        </p:grpSpPr>
        <p:sp>
          <p:nvSpPr>
            <p:cNvPr id="31" name="矩形 30"/>
            <p:cNvSpPr/>
            <p:nvPr/>
          </p:nvSpPr>
          <p:spPr>
            <a:xfrm>
              <a:off x="5036387" y="2395750"/>
              <a:ext cx="646331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最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382436" y="2391302"/>
              <a:ext cx="646331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简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035117" y="3049202"/>
              <a:ext cx="646331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675098" y="3049204"/>
              <a:ext cx="646331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的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225" name="组合 52224"/>
          <p:cNvGrpSpPr/>
          <p:nvPr/>
        </p:nvGrpSpPr>
        <p:grpSpPr>
          <a:xfrm>
            <a:off x="6166617" y="3136164"/>
            <a:ext cx="1940362" cy="1300759"/>
            <a:chOff x="5688358" y="2393214"/>
            <a:chExt cx="1940362" cy="1300759"/>
          </a:xfrm>
        </p:grpSpPr>
        <p:sp>
          <p:nvSpPr>
            <p:cNvPr id="35" name="矩形 34"/>
            <p:cNvSpPr/>
            <p:nvPr/>
          </p:nvSpPr>
          <p:spPr>
            <a:xfrm>
              <a:off x="5688358" y="2394583"/>
              <a:ext cx="646331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游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329630" y="2394582"/>
              <a:ext cx="646331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戏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982389" y="2393214"/>
              <a:ext cx="646331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之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6982310" y="3047642"/>
              <a:ext cx="646331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一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2229" name="矩形 52228"/>
          <p:cNvSpPr/>
          <p:nvPr/>
        </p:nvSpPr>
        <p:spPr>
          <a:xfrm>
            <a:off x="2046709" y="3727092"/>
            <a:ext cx="1422400" cy="4571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556 L -2.77778E-6 1.02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5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02222 L -0.38264 1.0185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32" y="-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2" grpId="0" animBg="1"/>
      <p:bldP spid="522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屏幕输出模块</a:t>
            </a:r>
            <a:endParaRPr lang="zh-CN" altLang="en-US" sz="2000" b="1" dirty="0">
              <a:solidFill>
                <a:srgbClr val="0053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672250" y="-217714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474250" y="1071440"/>
            <a:ext cx="396000" cy="396000"/>
            <a:chOff x="6876256" y="1436534"/>
            <a:chExt cx="396000" cy="396000"/>
          </a:xfrm>
        </p:grpSpPr>
        <p:sp>
          <p:nvSpPr>
            <p:cNvPr id="15" name="椭圆 14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2592388" y="1697547"/>
            <a:ext cx="6119812" cy="4429118"/>
          </a:xfrm>
          <a:prstGeom prst="rect">
            <a:avLst/>
          </a:prstGeom>
          <a:noFill/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>
            <a:off x="4672250" y="6126665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3" b="52852"/>
          <a:stretch/>
        </p:blipFill>
        <p:spPr>
          <a:xfrm>
            <a:off x="2665540" y="1755648"/>
            <a:ext cx="5987228" cy="19385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18"/>
          <a:stretch/>
        </p:blipFill>
        <p:spPr>
          <a:xfrm>
            <a:off x="2660718" y="3767329"/>
            <a:ext cx="5979858" cy="2292096"/>
          </a:xfrm>
          <a:prstGeom prst="rect">
            <a:avLst/>
          </a:prstGeom>
        </p:spPr>
      </p:pic>
      <p:sp>
        <p:nvSpPr>
          <p:cNvPr id="23" name="矩形 53"/>
          <p:cNvSpPr>
            <a:spLocks noChangeArrowheads="1"/>
          </p:cNvSpPr>
          <p:nvPr/>
        </p:nvSpPr>
        <p:spPr bwMode="auto">
          <a:xfrm>
            <a:off x="0" y="3721219"/>
            <a:ext cx="2160588" cy="10800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硬件实现</a:t>
            </a:r>
          </a:p>
        </p:txBody>
      </p:sp>
      <p:sp>
        <p:nvSpPr>
          <p:cNvPr id="24" name="矩形 53"/>
          <p:cNvSpPr>
            <a:spLocks noChangeArrowheads="1"/>
          </p:cNvSpPr>
          <p:nvPr/>
        </p:nvSpPr>
        <p:spPr bwMode="auto">
          <a:xfrm>
            <a:off x="0" y="264515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架构分工</a:t>
            </a:r>
          </a:p>
        </p:txBody>
      </p:sp>
      <p:sp>
        <p:nvSpPr>
          <p:cNvPr id="25" name="矩形 53"/>
          <p:cNvSpPr>
            <a:spLocks noChangeArrowheads="1"/>
          </p:cNvSpPr>
          <p:nvPr/>
        </p:nvSpPr>
        <p:spPr bwMode="auto">
          <a:xfrm>
            <a:off x="-794" y="156515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项目简介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53"/>
          <p:cNvSpPr>
            <a:spLocks noChangeArrowheads="1"/>
          </p:cNvSpPr>
          <p:nvPr/>
        </p:nvSpPr>
        <p:spPr bwMode="auto">
          <a:xfrm>
            <a:off x="0" y="4801219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成果展示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等腰三角形 26"/>
          <p:cNvSpPr>
            <a:spLocks noChangeAspect="1"/>
          </p:cNvSpPr>
          <p:nvPr/>
        </p:nvSpPr>
        <p:spPr>
          <a:xfrm rot="16200000">
            <a:off x="1925050" y="4152598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020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36" name="直接连接符 35"/>
          <p:cNvCxnSpPr>
            <a:stCxn id="41" idx="3"/>
            <a:endCxn id="42" idx="1"/>
          </p:cNvCxnSpPr>
          <p:nvPr/>
        </p:nvCxnSpPr>
        <p:spPr>
          <a:xfrm>
            <a:off x="5183162" y="875567"/>
            <a:ext cx="750706" cy="6559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558515" y="-217714"/>
            <a:ext cx="0" cy="4963885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5360515" y="676712"/>
            <a:ext cx="396000" cy="396000"/>
            <a:chOff x="6876256" y="1436534"/>
            <a:chExt cx="396000" cy="396000"/>
          </a:xfrm>
        </p:grpSpPr>
        <p:sp>
          <p:nvSpPr>
            <p:cNvPr id="39" name="椭圆 38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2951162" y="676712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VGA_top.v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933868" y="576126"/>
            <a:ext cx="2449016" cy="612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顶层模块，下携三模块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933868" y="1705656"/>
            <a:ext cx="2454482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VGA_clk.v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951163" y="1591040"/>
            <a:ext cx="2231999" cy="612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FPGA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时钟</a:t>
            </a: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进行分频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951163" y="2719658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VGA_control.v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954515" y="2620896"/>
            <a:ext cx="2449016" cy="612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将输入数据转换传入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VGA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933868" y="3750426"/>
            <a:ext cx="2454482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VGA.v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951163" y="3633986"/>
            <a:ext cx="2231999" cy="612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连接显示屏，控制显示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592388" y="4669252"/>
            <a:ext cx="6083299" cy="1521947"/>
          </a:xfrm>
          <a:prstGeom prst="rect">
            <a:avLst/>
          </a:prstGeom>
          <a:solidFill>
            <a:srgbClr val="FFFFFF"/>
          </a:solidFill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1.640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480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时钟点频率为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60Hz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525=50.175M</a:t>
            </a:r>
          </a:p>
          <a:p>
            <a:pPr indent="457200"/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控制显示屏信号为行扫描、列扫描、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RGB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信号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/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为适用游戏，对屏幕进行方块化处理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0" name="直接连接符 49"/>
          <p:cNvCxnSpPr>
            <a:stCxn id="44" idx="3"/>
            <a:endCxn id="43" idx="1"/>
          </p:cNvCxnSpPr>
          <p:nvPr/>
        </p:nvCxnSpPr>
        <p:spPr>
          <a:xfrm>
            <a:off x="5183162" y="1897040"/>
            <a:ext cx="750706" cy="7471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stCxn id="45" idx="3"/>
            <a:endCxn id="46" idx="1"/>
          </p:cNvCxnSpPr>
          <p:nvPr/>
        </p:nvCxnSpPr>
        <p:spPr>
          <a:xfrm>
            <a:off x="5183163" y="2918513"/>
            <a:ext cx="771352" cy="8383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stCxn id="48" idx="3"/>
            <a:endCxn id="47" idx="1"/>
          </p:cNvCxnSpPr>
          <p:nvPr/>
        </p:nvCxnSpPr>
        <p:spPr>
          <a:xfrm>
            <a:off x="5183162" y="3939986"/>
            <a:ext cx="750706" cy="9295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>
            <a:off x="5360515" y="1698802"/>
            <a:ext cx="396000" cy="396000"/>
            <a:chOff x="6876256" y="1436534"/>
            <a:chExt cx="396000" cy="396000"/>
          </a:xfrm>
        </p:grpSpPr>
        <p:sp>
          <p:nvSpPr>
            <p:cNvPr id="54" name="椭圆 53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360515" y="2720892"/>
            <a:ext cx="396000" cy="396000"/>
            <a:chOff x="6876256" y="1436534"/>
            <a:chExt cx="396000" cy="396000"/>
          </a:xfrm>
        </p:grpSpPr>
        <p:sp>
          <p:nvSpPr>
            <p:cNvPr id="57" name="椭圆 56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360515" y="3742983"/>
            <a:ext cx="396000" cy="396000"/>
            <a:chOff x="6876256" y="1436534"/>
            <a:chExt cx="396000" cy="396000"/>
          </a:xfrm>
        </p:grpSpPr>
        <p:sp>
          <p:nvSpPr>
            <p:cNvPr id="60" name="椭圆 59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8" name="矩形 53"/>
          <p:cNvSpPr>
            <a:spLocks noChangeArrowheads="1"/>
          </p:cNvSpPr>
          <p:nvPr/>
        </p:nvSpPr>
        <p:spPr bwMode="auto">
          <a:xfrm>
            <a:off x="0" y="3721219"/>
            <a:ext cx="2160588" cy="10800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硬件实现</a:t>
            </a:r>
          </a:p>
        </p:txBody>
      </p:sp>
      <p:sp>
        <p:nvSpPr>
          <p:cNvPr id="69" name="矩形 53"/>
          <p:cNvSpPr>
            <a:spLocks noChangeArrowheads="1"/>
          </p:cNvSpPr>
          <p:nvPr/>
        </p:nvSpPr>
        <p:spPr bwMode="auto">
          <a:xfrm>
            <a:off x="0" y="264515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架构分工</a:t>
            </a:r>
          </a:p>
        </p:txBody>
      </p:sp>
      <p:sp>
        <p:nvSpPr>
          <p:cNvPr id="70" name="矩形 53"/>
          <p:cNvSpPr>
            <a:spLocks noChangeArrowheads="1"/>
          </p:cNvSpPr>
          <p:nvPr/>
        </p:nvSpPr>
        <p:spPr bwMode="auto">
          <a:xfrm>
            <a:off x="-794" y="156515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项目简介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53"/>
          <p:cNvSpPr>
            <a:spLocks noChangeArrowheads="1"/>
          </p:cNvSpPr>
          <p:nvPr/>
        </p:nvSpPr>
        <p:spPr bwMode="auto">
          <a:xfrm>
            <a:off x="0" y="4801219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成果展示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等腰三角形 71"/>
          <p:cNvSpPr>
            <a:spLocks noChangeAspect="1"/>
          </p:cNvSpPr>
          <p:nvPr/>
        </p:nvSpPr>
        <p:spPr>
          <a:xfrm rot="16200000">
            <a:off x="1925050" y="4152598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06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键盘输入模块</a:t>
            </a:r>
            <a:endParaRPr lang="zh-CN" altLang="en-US" sz="2000" b="1" dirty="0">
              <a:solidFill>
                <a:srgbClr val="0053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672250" y="-217714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474250" y="1071440"/>
            <a:ext cx="396000" cy="396000"/>
            <a:chOff x="6876256" y="1436534"/>
            <a:chExt cx="396000" cy="396000"/>
          </a:xfrm>
        </p:grpSpPr>
        <p:sp>
          <p:nvSpPr>
            <p:cNvPr id="15" name="椭圆 14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2592388" y="1697547"/>
            <a:ext cx="6119812" cy="4429118"/>
          </a:xfrm>
          <a:prstGeom prst="rect">
            <a:avLst/>
          </a:prstGeom>
          <a:noFill/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>
            <a:off x="4672250" y="6126665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矩形 53"/>
          <p:cNvSpPr>
            <a:spLocks noChangeArrowheads="1"/>
          </p:cNvSpPr>
          <p:nvPr/>
        </p:nvSpPr>
        <p:spPr bwMode="auto">
          <a:xfrm>
            <a:off x="0" y="3721219"/>
            <a:ext cx="2160588" cy="10800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硬件实现</a:t>
            </a:r>
          </a:p>
        </p:txBody>
      </p: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0" y="264515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架构分工</a:t>
            </a: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-794" y="156515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项目简介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0" y="4801219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成果展示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等腰三角形 31"/>
          <p:cNvSpPr>
            <a:spLocks noChangeAspect="1"/>
          </p:cNvSpPr>
          <p:nvPr/>
        </p:nvSpPr>
        <p:spPr>
          <a:xfrm rot="16200000">
            <a:off x="1925050" y="4152598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7681" y="2003236"/>
            <a:ext cx="5597182" cy="384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143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状态控制模块</a:t>
            </a:r>
            <a:endParaRPr lang="zh-CN" altLang="en-US" sz="2000" b="1" dirty="0">
              <a:solidFill>
                <a:srgbClr val="0053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672250" y="-217714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474250" y="1071440"/>
            <a:ext cx="396000" cy="396000"/>
            <a:chOff x="6876256" y="1436534"/>
            <a:chExt cx="396000" cy="396000"/>
          </a:xfrm>
        </p:grpSpPr>
        <p:sp>
          <p:nvSpPr>
            <p:cNvPr id="15" name="椭圆 14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2592388" y="1697547"/>
            <a:ext cx="6119812" cy="4429118"/>
          </a:xfrm>
          <a:prstGeom prst="rect">
            <a:avLst/>
          </a:prstGeom>
          <a:noFill/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>
            <a:off x="4672250" y="6126665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矩形 53"/>
          <p:cNvSpPr>
            <a:spLocks noChangeArrowheads="1"/>
          </p:cNvSpPr>
          <p:nvPr/>
        </p:nvSpPr>
        <p:spPr bwMode="auto">
          <a:xfrm>
            <a:off x="0" y="3721219"/>
            <a:ext cx="2160588" cy="10800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硬件实现</a:t>
            </a:r>
          </a:p>
        </p:txBody>
      </p:sp>
      <p:sp>
        <p:nvSpPr>
          <p:cNvPr id="22" name="矩形 53"/>
          <p:cNvSpPr>
            <a:spLocks noChangeArrowheads="1"/>
          </p:cNvSpPr>
          <p:nvPr/>
        </p:nvSpPr>
        <p:spPr bwMode="auto">
          <a:xfrm>
            <a:off x="0" y="264515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架构分工</a:t>
            </a:r>
          </a:p>
        </p:txBody>
      </p:sp>
      <p:sp>
        <p:nvSpPr>
          <p:cNvPr id="23" name="矩形 53"/>
          <p:cNvSpPr>
            <a:spLocks noChangeArrowheads="1"/>
          </p:cNvSpPr>
          <p:nvPr/>
        </p:nvSpPr>
        <p:spPr bwMode="auto">
          <a:xfrm>
            <a:off x="-794" y="156515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项目简介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53"/>
          <p:cNvSpPr>
            <a:spLocks noChangeArrowheads="1"/>
          </p:cNvSpPr>
          <p:nvPr/>
        </p:nvSpPr>
        <p:spPr bwMode="auto">
          <a:xfrm>
            <a:off x="0" y="4801219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成果展示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等腰三角形 24"/>
          <p:cNvSpPr>
            <a:spLocks noChangeAspect="1"/>
          </p:cNvSpPr>
          <p:nvPr/>
        </p:nvSpPr>
        <p:spPr>
          <a:xfrm rot="16200000">
            <a:off x="1925050" y="4152598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C:\Users\qi\Desktop\164fa4925f2147582187b74c26b181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703209"/>
            <a:ext cx="6106450" cy="440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75" y="1712061"/>
            <a:ext cx="6091237" cy="440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20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数据路径模块</a:t>
            </a:r>
            <a:endParaRPr lang="zh-CN" altLang="en-US" sz="2000" b="1" dirty="0">
              <a:solidFill>
                <a:srgbClr val="0053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672250" y="-217714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474250" y="1071440"/>
            <a:ext cx="396000" cy="396000"/>
            <a:chOff x="6876256" y="1436534"/>
            <a:chExt cx="396000" cy="396000"/>
          </a:xfrm>
        </p:grpSpPr>
        <p:sp>
          <p:nvSpPr>
            <p:cNvPr id="15" name="椭圆 14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2592388" y="1697547"/>
            <a:ext cx="6119812" cy="4429118"/>
          </a:xfrm>
          <a:prstGeom prst="rect">
            <a:avLst/>
          </a:prstGeom>
          <a:noFill/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>
            <a:off x="4672250" y="6126665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矩形 53"/>
          <p:cNvSpPr>
            <a:spLocks noChangeArrowheads="1"/>
          </p:cNvSpPr>
          <p:nvPr/>
        </p:nvSpPr>
        <p:spPr bwMode="auto">
          <a:xfrm>
            <a:off x="0" y="3721219"/>
            <a:ext cx="2160588" cy="10800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硬件实现</a:t>
            </a:r>
          </a:p>
        </p:txBody>
      </p:sp>
      <p:sp>
        <p:nvSpPr>
          <p:cNvPr id="27" name="矩形 53"/>
          <p:cNvSpPr>
            <a:spLocks noChangeArrowheads="1"/>
          </p:cNvSpPr>
          <p:nvPr/>
        </p:nvSpPr>
        <p:spPr bwMode="auto">
          <a:xfrm>
            <a:off x="0" y="264515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架构分工</a:t>
            </a:r>
          </a:p>
        </p:txBody>
      </p:sp>
      <p:sp>
        <p:nvSpPr>
          <p:cNvPr id="28" name="矩形 53"/>
          <p:cNvSpPr>
            <a:spLocks noChangeArrowheads="1"/>
          </p:cNvSpPr>
          <p:nvPr/>
        </p:nvSpPr>
        <p:spPr bwMode="auto">
          <a:xfrm>
            <a:off x="-794" y="156515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项目简介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0" y="4801219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成果展示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等腰三角形 29"/>
          <p:cNvSpPr>
            <a:spLocks noChangeAspect="1"/>
          </p:cNvSpPr>
          <p:nvPr/>
        </p:nvSpPr>
        <p:spPr>
          <a:xfrm rot="16200000">
            <a:off x="1925050" y="4152598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A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40" b="40386"/>
          <a:stretch/>
        </p:blipFill>
        <p:spPr>
          <a:xfrm>
            <a:off x="0" y="-6419"/>
            <a:ext cx="2946400" cy="2227105"/>
          </a:xfrm>
          <a:prstGeom prst="rect">
            <a:avLst/>
          </a:prstGeom>
        </p:spPr>
      </p:pic>
      <p:pic>
        <p:nvPicPr>
          <p:cNvPr id="7" name="B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6"/>
          <a:stretch/>
        </p:blipFill>
        <p:spPr>
          <a:xfrm>
            <a:off x="2946401" y="31263"/>
            <a:ext cx="6197600" cy="2189423"/>
          </a:xfrm>
          <a:prstGeom prst="rect">
            <a:avLst/>
          </a:prstGeom>
        </p:spPr>
      </p:pic>
      <p:pic>
        <p:nvPicPr>
          <p:cNvPr id="8" name="C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3" b="17182"/>
          <a:stretch/>
        </p:blipFill>
        <p:spPr>
          <a:xfrm>
            <a:off x="0" y="2220686"/>
            <a:ext cx="4475044" cy="1914533"/>
          </a:xfrm>
          <a:prstGeom prst="rect">
            <a:avLst/>
          </a:prstGeom>
        </p:spPr>
      </p:pic>
      <p:pic>
        <p:nvPicPr>
          <p:cNvPr id="11" name="D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63" b="21006"/>
          <a:stretch/>
        </p:blipFill>
        <p:spPr>
          <a:xfrm>
            <a:off x="4309724" y="2146262"/>
            <a:ext cx="4834276" cy="1988958"/>
          </a:xfrm>
          <a:prstGeom prst="rect">
            <a:avLst/>
          </a:prstGeom>
        </p:spPr>
      </p:pic>
      <p:pic>
        <p:nvPicPr>
          <p:cNvPr id="5" name="E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7"/>
          <a:stretch/>
        </p:blipFill>
        <p:spPr>
          <a:xfrm>
            <a:off x="0" y="4135219"/>
            <a:ext cx="4762250" cy="2722781"/>
          </a:xfrm>
          <a:prstGeom prst="rect">
            <a:avLst/>
          </a:prstGeom>
        </p:spPr>
      </p:pic>
      <p:pic>
        <p:nvPicPr>
          <p:cNvPr id="6" name="F"/>
          <p:cNvPicPr preferRelativeResize="0"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76" b="50000"/>
          <a:stretch/>
        </p:blipFill>
        <p:spPr>
          <a:xfrm>
            <a:off x="4672250" y="3912106"/>
            <a:ext cx="4496437" cy="1584503"/>
          </a:xfrm>
          <a:prstGeom prst="rect">
            <a:avLst/>
          </a:prstGeom>
        </p:spPr>
      </p:pic>
      <p:pic>
        <p:nvPicPr>
          <p:cNvPr id="9" name="G"/>
          <p:cNvPicPr preferRelativeResize="0"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63" b="50000"/>
          <a:stretch/>
        </p:blipFill>
        <p:spPr>
          <a:xfrm>
            <a:off x="4582250" y="5496609"/>
            <a:ext cx="4528413" cy="134268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31" y="1269440"/>
            <a:ext cx="6091237" cy="4400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8020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弧形 50"/>
          <p:cNvSpPr/>
          <p:nvPr/>
        </p:nvSpPr>
        <p:spPr>
          <a:xfrm rot="7817994">
            <a:off x="3008465" y="76525"/>
            <a:ext cx="4973424" cy="5604770"/>
          </a:xfrm>
          <a:prstGeom prst="arc">
            <a:avLst>
              <a:gd name="adj1" fmla="val 15664909"/>
              <a:gd name="adj2" fmla="val 788451"/>
            </a:avLst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任意多边形 35"/>
          <p:cNvSpPr>
            <a:spLocks noChangeAspect="1"/>
          </p:cNvSpPr>
          <p:nvPr/>
        </p:nvSpPr>
        <p:spPr>
          <a:xfrm>
            <a:off x="5067820" y="1386353"/>
            <a:ext cx="1581888" cy="1581888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rgbClr val="0053A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473" tIns="175473" rIns="175473" bIns="17547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zh-CN" altLang="en-US" sz="2400" b="1" kern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项目主要时间消耗</a:t>
            </a:r>
            <a:endParaRPr lang="zh-CN" altLang="en-US" sz="2400" b="1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997474" y="4819185"/>
            <a:ext cx="110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接口调试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215720" y="5478969"/>
            <a:ext cx="1261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逻辑与控制调试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024184" y="4819185"/>
            <a:ext cx="160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游戏测试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592388" y="563789"/>
            <a:ext cx="6119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系统调试</a:t>
            </a:r>
            <a:endParaRPr lang="zh-CN" altLang="en-US" sz="2800" b="1" dirty="0">
              <a:solidFill>
                <a:srgbClr val="0053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5252252" y="4312376"/>
            <a:ext cx="1152000" cy="1152000"/>
            <a:chOff x="5093756" y="3317059"/>
            <a:chExt cx="1152000" cy="1152000"/>
          </a:xfrm>
        </p:grpSpPr>
        <p:sp>
          <p:nvSpPr>
            <p:cNvPr id="43" name="任意多边形 42"/>
            <p:cNvSpPr>
              <a:spLocks noChangeAspect="1"/>
            </p:cNvSpPr>
            <p:nvPr/>
          </p:nvSpPr>
          <p:spPr>
            <a:xfrm>
              <a:off x="5093756" y="3317059"/>
              <a:ext cx="1152000" cy="1152000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rgbClr val="0053A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473" tIns="175473" rIns="175473" bIns="175473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/>
            </a:p>
          </p:txBody>
        </p:sp>
        <p:sp>
          <p:nvSpPr>
            <p:cNvPr id="44" name="Freeform 5"/>
            <p:cNvSpPr>
              <a:spLocks noEditPoints="1"/>
            </p:cNvSpPr>
            <p:nvPr/>
          </p:nvSpPr>
          <p:spPr bwMode="auto">
            <a:xfrm>
              <a:off x="5336681" y="3505552"/>
              <a:ext cx="666150" cy="775014"/>
            </a:xfrm>
            <a:custGeom>
              <a:avLst/>
              <a:gdLst>
                <a:gd name="T0" fmla="*/ 63 w 105"/>
                <a:gd name="T1" fmla="*/ 58 h 124"/>
                <a:gd name="T2" fmla="*/ 63 w 105"/>
                <a:gd name="T3" fmla="*/ 88 h 124"/>
                <a:gd name="T4" fmla="*/ 55 w 105"/>
                <a:gd name="T5" fmla="*/ 88 h 124"/>
                <a:gd name="T6" fmla="*/ 52 w 105"/>
                <a:gd name="T7" fmla="*/ 69 h 124"/>
                <a:gd name="T8" fmla="*/ 49 w 105"/>
                <a:gd name="T9" fmla="*/ 88 h 124"/>
                <a:gd name="T10" fmla="*/ 41 w 105"/>
                <a:gd name="T11" fmla="*/ 88 h 124"/>
                <a:gd name="T12" fmla="*/ 41 w 105"/>
                <a:gd name="T13" fmla="*/ 58 h 124"/>
                <a:gd name="T14" fmla="*/ 36 w 105"/>
                <a:gd name="T15" fmla="*/ 49 h 124"/>
                <a:gd name="T16" fmla="*/ 36 w 105"/>
                <a:gd name="T17" fmla="*/ 33 h 124"/>
                <a:gd name="T18" fmla="*/ 46 w 105"/>
                <a:gd name="T19" fmla="*/ 23 h 124"/>
                <a:gd name="T20" fmla="*/ 58 w 105"/>
                <a:gd name="T21" fmla="*/ 23 h 124"/>
                <a:gd name="T22" fmla="*/ 68 w 105"/>
                <a:gd name="T23" fmla="*/ 33 h 124"/>
                <a:gd name="T24" fmla="*/ 68 w 105"/>
                <a:gd name="T25" fmla="*/ 49 h 124"/>
                <a:gd name="T26" fmla="*/ 63 w 105"/>
                <a:gd name="T27" fmla="*/ 58 h 124"/>
                <a:gd name="T28" fmla="*/ 69 w 105"/>
                <a:gd name="T29" fmla="*/ 85 h 124"/>
                <a:gd name="T30" fmla="*/ 64 w 105"/>
                <a:gd name="T31" fmla="*/ 94 h 124"/>
                <a:gd name="T32" fmla="*/ 83 w 105"/>
                <a:gd name="T33" fmla="*/ 94 h 124"/>
                <a:gd name="T34" fmla="*/ 80 w 105"/>
                <a:gd name="T35" fmla="*/ 100 h 124"/>
                <a:gd name="T36" fmla="*/ 105 w 105"/>
                <a:gd name="T37" fmla="*/ 90 h 124"/>
                <a:gd name="T38" fmla="*/ 88 w 105"/>
                <a:gd name="T39" fmla="*/ 80 h 124"/>
                <a:gd name="T40" fmla="*/ 86 w 105"/>
                <a:gd name="T41" fmla="*/ 85 h 124"/>
                <a:gd name="T42" fmla="*/ 69 w 105"/>
                <a:gd name="T43" fmla="*/ 85 h 124"/>
                <a:gd name="T44" fmla="*/ 34 w 105"/>
                <a:gd name="T45" fmla="*/ 85 h 124"/>
                <a:gd name="T46" fmla="*/ 18 w 105"/>
                <a:gd name="T47" fmla="*/ 85 h 124"/>
                <a:gd name="T48" fmla="*/ 16 w 105"/>
                <a:gd name="T49" fmla="*/ 80 h 124"/>
                <a:gd name="T50" fmla="*/ 0 w 105"/>
                <a:gd name="T51" fmla="*/ 90 h 124"/>
                <a:gd name="T52" fmla="*/ 24 w 105"/>
                <a:gd name="T53" fmla="*/ 100 h 124"/>
                <a:gd name="T54" fmla="*/ 22 w 105"/>
                <a:gd name="T55" fmla="*/ 94 h 124"/>
                <a:gd name="T56" fmla="*/ 39 w 105"/>
                <a:gd name="T57" fmla="*/ 94 h 124"/>
                <a:gd name="T58" fmla="*/ 34 w 105"/>
                <a:gd name="T59" fmla="*/ 85 h 124"/>
                <a:gd name="T60" fmla="*/ 45 w 105"/>
                <a:gd name="T61" fmla="*/ 93 h 124"/>
                <a:gd name="T62" fmla="*/ 59 w 105"/>
                <a:gd name="T63" fmla="*/ 93 h 124"/>
                <a:gd name="T64" fmla="*/ 61 w 105"/>
                <a:gd name="T65" fmla="*/ 104 h 124"/>
                <a:gd name="T66" fmla="*/ 75 w 105"/>
                <a:gd name="T67" fmla="*/ 104 h 124"/>
                <a:gd name="T68" fmla="*/ 52 w 105"/>
                <a:gd name="T69" fmla="*/ 124 h 124"/>
                <a:gd name="T70" fmla="*/ 29 w 105"/>
                <a:gd name="T71" fmla="*/ 104 h 124"/>
                <a:gd name="T72" fmla="*/ 43 w 105"/>
                <a:gd name="T73" fmla="*/ 104 h 124"/>
                <a:gd name="T74" fmla="*/ 45 w 105"/>
                <a:gd name="T75" fmla="*/ 93 h 124"/>
                <a:gd name="T76" fmla="*/ 52 w 105"/>
                <a:gd name="T77" fmla="*/ 0 h 124"/>
                <a:gd name="T78" fmla="*/ 63 w 105"/>
                <a:gd name="T79" fmla="*/ 11 h 124"/>
                <a:gd name="T80" fmla="*/ 52 w 105"/>
                <a:gd name="T81" fmla="*/ 21 h 124"/>
                <a:gd name="T82" fmla="*/ 42 w 105"/>
                <a:gd name="T83" fmla="*/ 11 h 124"/>
                <a:gd name="T84" fmla="*/ 52 w 105"/>
                <a:gd name="T8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124">
                  <a:moveTo>
                    <a:pt x="63" y="58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8" y="56"/>
                    <a:pt x="36" y="53"/>
                    <a:pt x="36" y="49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28"/>
                    <a:pt x="40" y="23"/>
                    <a:pt x="46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4" y="23"/>
                    <a:pt x="68" y="28"/>
                    <a:pt x="68" y="33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53"/>
                    <a:pt x="66" y="56"/>
                    <a:pt x="63" y="58"/>
                  </a:cubicBezTo>
                  <a:close/>
                  <a:moveTo>
                    <a:pt x="69" y="85"/>
                  </a:moveTo>
                  <a:cubicBezTo>
                    <a:pt x="64" y="94"/>
                    <a:pt x="64" y="94"/>
                    <a:pt x="6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69" y="85"/>
                    <a:pt x="69" y="85"/>
                    <a:pt x="69" y="85"/>
                  </a:cubicBezTo>
                  <a:close/>
                  <a:moveTo>
                    <a:pt x="34" y="85"/>
                  </a:moveTo>
                  <a:cubicBezTo>
                    <a:pt x="18" y="85"/>
                    <a:pt x="18" y="85"/>
                    <a:pt x="18" y="85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34" y="85"/>
                    <a:pt x="34" y="85"/>
                    <a:pt x="34" y="85"/>
                  </a:cubicBezTo>
                  <a:close/>
                  <a:moveTo>
                    <a:pt x="45" y="93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5" y="93"/>
                    <a:pt x="45" y="93"/>
                    <a:pt x="45" y="93"/>
                  </a:cubicBezTo>
                  <a:close/>
                  <a:moveTo>
                    <a:pt x="52" y="0"/>
                  </a:moveTo>
                  <a:cubicBezTo>
                    <a:pt x="58" y="0"/>
                    <a:pt x="63" y="5"/>
                    <a:pt x="63" y="11"/>
                  </a:cubicBezTo>
                  <a:cubicBezTo>
                    <a:pt x="63" y="17"/>
                    <a:pt x="58" y="21"/>
                    <a:pt x="52" y="21"/>
                  </a:cubicBezTo>
                  <a:cubicBezTo>
                    <a:pt x="46" y="21"/>
                    <a:pt x="42" y="17"/>
                    <a:pt x="42" y="11"/>
                  </a:cubicBezTo>
                  <a:cubicBezTo>
                    <a:pt x="42" y="5"/>
                    <a:pt x="46" y="0"/>
                    <a:pt x="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260734" y="3690692"/>
            <a:ext cx="1152000" cy="1152000"/>
            <a:chOff x="7236350" y="2657275"/>
            <a:chExt cx="1152000" cy="1152000"/>
          </a:xfrm>
        </p:grpSpPr>
        <p:sp>
          <p:nvSpPr>
            <p:cNvPr id="46" name="任意多边形 45"/>
            <p:cNvSpPr>
              <a:spLocks noChangeAspect="1"/>
            </p:cNvSpPr>
            <p:nvPr/>
          </p:nvSpPr>
          <p:spPr>
            <a:xfrm>
              <a:off x="7236350" y="2657275"/>
              <a:ext cx="1152000" cy="1152000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rgbClr val="0053A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473" tIns="175473" rIns="175473" bIns="175473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/>
            </a:p>
          </p:txBody>
        </p:sp>
        <p:sp>
          <p:nvSpPr>
            <p:cNvPr id="47" name="Freeform 9"/>
            <p:cNvSpPr>
              <a:spLocks noEditPoints="1"/>
            </p:cNvSpPr>
            <p:nvPr/>
          </p:nvSpPr>
          <p:spPr bwMode="auto">
            <a:xfrm>
              <a:off x="7405403" y="2923530"/>
              <a:ext cx="813894" cy="619490"/>
            </a:xfrm>
            <a:custGeom>
              <a:avLst/>
              <a:gdLst>
                <a:gd name="T0" fmla="*/ 86 w 130"/>
                <a:gd name="T1" fmla="*/ 28 h 98"/>
                <a:gd name="T2" fmla="*/ 95 w 130"/>
                <a:gd name="T3" fmla="*/ 39 h 98"/>
                <a:gd name="T4" fmla="*/ 95 w 130"/>
                <a:gd name="T5" fmla="*/ 31 h 98"/>
                <a:gd name="T6" fmla="*/ 99 w 130"/>
                <a:gd name="T7" fmla="*/ 30 h 98"/>
                <a:gd name="T8" fmla="*/ 98 w 130"/>
                <a:gd name="T9" fmla="*/ 32 h 98"/>
                <a:gd name="T10" fmla="*/ 104 w 130"/>
                <a:gd name="T11" fmla="*/ 28 h 98"/>
                <a:gd name="T12" fmla="*/ 111 w 130"/>
                <a:gd name="T13" fmla="*/ 28 h 98"/>
                <a:gd name="T14" fmla="*/ 130 w 130"/>
                <a:gd name="T15" fmla="*/ 48 h 98"/>
                <a:gd name="T16" fmla="*/ 126 w 130"/>
                <a:gd name="T17" fmla="*/ 58 h 98"/>
                <a:gd name="T18" fmla="*/ 117 w 130"/>
                <a:gd name="T19" fmla="*/ 98 h 98"/>
                <a:gd name="T20" fmla="*/ 72 w 130"/>
                <a:gd name="T21" fmla="*/ 58 h 98"/>
                <a:gd name="T22" fmla="*/ 63 w 130"/>
                <a:gd name="T23" fmla="*/ 98 h 98"/>
                <a:gd name="T24" fmla="*/ 55 w 130"/>
                <a:gd name="T25" fmla="*/ 58 h 98"/>
                <a:gd name="T26" fmla="*/ 75 w 130"/>
                <a:gd name="T27" fmla="*/ 48 h 98"/>
                <a:gd name="T28" fmla="*/ 25 w 130"/>
                <a:gd name="T29" fmla="*/ 35 h 98"/>
                <a:gd name="T30" fmla="*/ 43 w 130"/>
                <a:gd name="T31" fmla="*/ 64 h 98"/>
                <a:gd name="T32" fmla="*/ 50 w 130"/>
                <a:gd name="T33" fmla="*/ 68 h 98"/>
                <a:gd name="T34" fmla="*/ 44 w 130"/>
                <a:gd name="T35" fmla="*/ 98 h 98"/>
                <a:gd name="T36" fmla="*/ 40 w 130"/>
                <a:gd name="T37" fmla="*/ 76 h 98"/>
                <a:gd name="T38" fmla="*/ 29 w 130"/>
                <a:gd name="T39" fmla="*/ 80 h 98"/>
                <a:gd name="T40" fmla="*/ 20 w 130"/>
                <a:gd name="T41" fmla="*/ 88 h 98"/>
                <a:gd name="T42" fmla="*/ 18 w 130"/>
                <a:gd name="T43" fmla="*/ 95 h 98"/>
                <a:gd name="T44" fmla="*/ 24 w 130"/>
                <a:gd name="T45" fmla="*/ 98 h 98"/>
                <a:gd name="T46" fmla="*/ 7 w 130"/>
                <a:gd name="T47" fmla="*/ 95 h 98"/>
                <a:gd name="T48" fmla="*/ 13 w 130"/>
                <a:gd name="T49" fmla="*/ 88 h 98"/>
                <a:gd name="T50" fmla="*/ 11 w 130"/>
                <a:gd name="T51" fmla="*/ 80 h 98"/>
                <a:gd name="T52" fmla="*/ 0 w 130"/>
                <a:gd name="T53" fmla="*/ 75 h 98"/>
                <a:gd name="T54" fmla="*/ 0 w 130"/>
                <a:gd name="T55" fmla="*/ 46 h 98"/>
                <a:gd name="T56" fmla="*/ 8 w 130"/>
                <a:gd name="T57" fmla="*/ 73 h 98"/>
                <a:gd name="T58" fmla="*/ 6 w 130"/>
                <a:gd name="T59" fmla="*/ 35 h 98"/>
                <a:gd name="T60" fmla="*/ 33 w 130"/>
                <a:gd name="T61" fmla="*/ 64 h 98"/>
                <a:gd name="T62" fmla="*/ 27 w 130"/>
                <a:gd name="T63" fmla="*/ 63 h 98"/>
                <a:gd name="T64" fmla="*/ 15 w 130"/>
                <a:gd name="T65" fmla="*/ 4 h 98"/>
                <a:gd name="T66" fmla="*/ 15 w 130"/>
                <a:gd name="T67" fmla="*/ 29 h 98"/>
                <a:gd name="T68" fmla="*/ 15 w 130"/>
                <a:gd name="T69" fmla="*/ 4 h 98"/>
                <a:gd name="T70" fmla="*/ 86 w 130"/>
                <a:gd name="T71" fmla="*/ 18 h 98"/>
                <a:gd name="T72" fmla="*/ 86 w 130"/>
                <a:gd name="T73" fmla="*/ 14 h 98"/>
                <a:gd name="T74" fmla="*/ 86 w 130"/>
                <a:gd name="T75" fmla="*/ 14 h 98"/>
                <a:gd name="T76" fmla="*/ 103 w 130"/>
                <a:gd name="T77" fmla="*/ 3 h 98"/>
                <a:gd name="T78" fmla="*/ 107 w 130"/>
                <a:gd name="T79" fmla="*/ 14 h 98"/>
                <a:gd name="T80" fmla="*/ 107 w 130"/>
                <a:gd name="T81" fmla="*/ 15 h 98"/>
                <a:gd name="T82" fmla="*/ 105 w 130"/>
                <a:gd name="T83" fmla="*/ 19 h 98"/>
                <a:gd name="T84" fmla="*/ 95 w 130"/>
                <a:gd name="T85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98">
                  <a:moveTo>
                    <a:pt x="81" y="28"/>
                  </a:moveTo>
                  <a:cubicBezTo>
                    <a:pt x="83" y="28"/>
                    <a:pt x="84" y="28"/>
                    <a:pt x="86" y="28"/>
                  </a:cubicBezTo>
                  <a:cubicBezTo>
                    <a:pt x="87" y="29"/>
                    <a:pt x="88" y="28"/>
                    <a:pt x="89" y="27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5" y="28"/>
                    <a:pt x="106" y="28"/>
                    <a:pt x="107" y="28"/>
                  </a:cubicBezTo>
                  <a:cubicBezTo>
                    <a:pt x="108" y="28"/>
                    <a:pt x="110" y="28"/>
                    <a:pt x="111" y="28"/>
                  </a:cubicBezTo>
                  <a:cubicBezTo>
                    <a:pt x="115" y="31"/>
                    <a:pt x="117" y="42"/>
                    <a:pt x="117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58"/>
                    <a:pt x="130" y="58"/>
                    <a:pt x="130" y="58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6" y="42"/>
                    <a:pt x="77" y="32"/>
                    <a:pt x="81" y="28"/>
                  </a:cubicBezTo>
                  <a:close/>
                  <a:moveTo>
                    <a:pt x="25" y="35"/>
                  </a:moveTo>
                  <a:cubicBezTo>
                    <a:pt x="31" y="52"/>
                    <a:pt x="31" y="52"/>
                    <a:pt x="31" y="52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98"/>
                    <a:pt x="41" y="85"/>
                    <a:pt x="40" y="82"/>
                  </a:cubicBezTo>
                  <a:cubicBezTo>
                    <a:pt x="40" y="78"/>
                    <a:pt x="40" y="76"/>
                    <a:pt x="40" y="76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5" y="35"/>
                    <a:pt x="25" y="35"/>
                    <a:pt x="25" y="35"/>
                  </a:cubicBezTo>
                  <a:close/>
                  <a:moveTo>
                    <a:pt x="33" y="64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3" y="64"/>
                    <a:pt x="33" y="64"/>
                    <a:pt x="33" y="64"/>
                  </a:cubicBezTo>
                  <a:close/>
                  <a:moveTo>
                    <a:pt x="15" y="4"/>
                  </a:moveTo>
                  <a:cubicBezTo>
                    <a:pt x="22" y="4"/>
                    <a:pt x="28" y="10"/>
                    <a:pt x="28" y="16"/>
                  </a:cubicBezTo>
                  <a:cubicBezTo>
                    <a:pt x="28" y="23"/>
                    <a:pt x="22" y="29"/>
                    <a:pt x="15" y="29"/>
                  </a:cubicBezTo>
                  <a:cubicBezTo>
                    <a:pt x="8" y="29"/>
                    <a:pt x="3" y="23"/>
                    <a:pt x="3" y="16"/>
                  </a:cubicBezTo>
                  <a:cubicBezTo>
                    <a:pt x="3" y="10"/>
                    <a:pt x="8" y="4"/>
                    <a:pt x="15" y="4"/>
                  </a:cubicBezTo>
                  <a:close/>
                  <a:moveTo>
                    <a:pt x="88" y="19"/>
                  </a:moveTo>
                  <a:cubicBezTo>
                    <a:pt x="87" y="19"/>
                    <a:pt x="86" y="19"/>
                    <a:pt x="86" y="18"/>
                  </a:cubicBezTo>
                  <a:cubicBezTo>
                    <a:pt x="86" y="17"/>
                    <a:pt x="86" y="16"/>
                    <a:pt x="86" y="15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5" y="8"/>
                    <a:pt x="86" y="6"/>
                    <a:pt x="88" y="4"/>
                  </a:cubicBezTo>
                  <a:cubicBezTo>
                    <a:pt x="92" y="0"/>
                    <a:pt x="99" y="0"/>
                    <a:pt x="103" y="3"/>
                  </a:cubicBezTo>
                  <a:cubicBezTo>
                    <a:pt x="106" y="5"/>
                    <a:pt x="107" y="9"/>
                    <a:pt x="106" y="14"/>
                  </a:cubicBezTo>
                  <a:cubicBezTo>
                    <a:pt x="106" y="14"/>
                    <a:pt x="106" y="14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16"/>
                    <a:pt x="107" y="17"/>
                    <a:pt x="106" y="18"/>
                  </a:cubicBezTo>
                  <a:cubicBezTo>
                    <a:pt x="106" y="19"/>
                    <a:pt x="106" y="19"/>
                    <a:pt x="105" y="19"/>
                  </a:cubicBezTo>
                  <a:cubicBezTo>
                    <a:pt x="104" y="23"/>
                    <a:pt x="101" y="26"/>
                    <a:pt x="97" y="27"/>
                  </a:cubicBezTo>
                  <a:cubicBezTo>
                    <a:pt x="96" y="27"/>
                    <a:pt x="96" y="27"/>
                    <a:pt x="95" y="26"/>
                  </a:cubicBezTo>
                  <a:cubicBezTo>
                    <a:pt x="91" y="25"/>
                    <a:pt x="89" y="23"/>
                    <a:pt x="88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975547" y="3690692"/>
            <a:ext cx="1152000" cy="1152000"/>
            <a:chOff x="2951163" y="2657275"/>
            <a:chExt cx="1152000" cy="1152000"/>
          </a:xfrm>
        </p:grpSpPr>
        <p:sp>
          <p:nvSpPr>
            <p:cNvPr id="49" name="任意多边形 48"/>
            <p:cNvSpPr>
              <a:spLocks noChangeAspect="1"/>
            </p:cNvSpPr>
            <p:nvPr/>
          </p:nvSpPr>
          <p:spPr>
            <a:xfrm>
              <a:off x="2951163" y="2657275"/>
              <a:ext cx="1152000" cy="1152000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rgbClr val="0053A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473" tIns="175473" rIns="175473" bIns="175473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/>
            </a:p>
          </p:txBody>
        </p:sp>
        <p:sp>
          <p:nvSpPr>
            <p:cNvPr id="50" name="Freeform 13"/>
            <p:cNvSpPr>
              <a:spLocks noEditPoints="1"/>
            </p:cNvSpPr>
            <p:nvPr/>
          </p:nvSpPr>
          <p:spPr bwMode="auto">
            <a:xfrm>
              <a:off x="3173352" y="2885945"/>
              <a:ext cx="707622" cy="694660"/>
            </a:xfrm>
            <a:custGeom>
              <a:avLst/>
              <a:gdLst>
                <a:gd name="T0" fmla="*/ 112 w 112"/>
                <a:gd name="T1" fmla="*/ 93 h 110"/>
                <a:gd name="T2" fmla="*/ 0 w 112"/>
                <a:gd name="T3" fmla="*/ 93 h 110"/>
                <a:gd name="T4" fmla="*/ 9 w 112"/>
                <a:gd name="T5" fmla="*/ 86 h 110"/>
                <a:gd name="T6" fmla="*/ 103 w 112"/>
                <a:gd name="T7" fmla="*/ 86 h 110"/>
                <a:gd name="T8" fmla="*/ 29 w 112"/>
                <a:gd name="T9" fmla="*/ 4 h 110"/>
                <a:gd name="T10" fmla="*/ 29 w 112"/>
                <a:gd name="T11" fmla="*/ 24 h 110"/>
                <a:gd name="T12" fmla="*/ 29 w 112"/>
                <a:gd name="T13" fmla="*/ 4 h 110"/>
                <a:gd name="T14" fmla="*/ 73 w 112"/>
                <a:gd name="T15" fmla="*/ 14 h 110"/>
                <a:gd name="T16" fmla="*/ 93 w 112"/>
                <a:gd name="T17" fmla="*/ 14 h 110"/>
                <a:gd name="T18" fmla="*/ 73 w 112"/>
                <a:gd name="T19" fmla="*/ 62 h 110"/>
                <a:gd name="T20" fmla="*/ 80 w 112"/>
                <a:gd name="T21" fmla="*/ 89 h 110"/>
                <a:gd name="T22" fmla="*/ 86 w 112"/>
                <a:gd name="T23" fmla="*/ 89 h 110"/>
                <a:gd name="T24" fmla="*/ 94 w 112"/>
                <a:gd name="T25" fmla="*/ 59 h 110"/>
                <a:gd name="T26" fmla="*/ 99 w 112"/>
                <a:gd name="T27" fmla="*/ 36 h 110"/>
                <a:gd name="T28" fmla="*/ 78 w 112"/>
                <a:gd name="T29" fmla="*/ 26 h 110"/>
                <a:gd name="T30" fmla="*/ 78 w 112"/>
                <a:gd name="T31" fmla="*/ 35 h 110"/>
                <a:gd name="T32" fmla="*/ 73 w 112"/>
                <a:gd name="T33" fmla="*/ 62 h 110"/>
                <a:gd name="T34" fmla="*/ 67 w 112"/>
                <a:gd name="T35" fmla="*/ 11 h 110"/>
                <a:gd name="T36" fmla="*/ 45 w 112"/>
                <a:gd name="T37" fmla="*/ 11 h 110"/>
                <a:gd name="T38" fmla="*/ 67 w 112"/>
                <a:gd name="T39" fmla="*/ 60 h 110"/>
                <a:gd name="T40" fmla="*/ 73 w 112"/>
                <a:gd name="T41" fmla="*/ 35 h 110"/>
                <a:gd name="T42" fmla="*/ 49 w 112"/>
                <a:gd name="T43" fmla="*/ 24 h 110"/>
                <a:gd name="T44" fmla="*/ 39 w 112"/>
                <a:gd name="T45" fmla="*/ 51 h 110"/>
                <a:gd name="T46" fmla="*/ 45 w 112"/>
                <a:gd name="T47" fmla="*/ 93 h 110"/>
                <a:gd name="T48" fmla="*/ 56 w 112"/>
                <a:gd name="T49" fmla="*/ 72 h 110"/>
                <a:gd name="T50" fmla="*/ 67 w 112"/>
                <a:gd name="T51" fmla="*/ 93 h 110"/>
                <a:gd name="T52" fmla="*/ 39 w 112"/>
                <a:gd name="T53" fmla="*/ 62 h 110"/>
                <a:gd name="T54" fmla="*/ 34 w 112"/>
                <a:gd name="T55" fmla="*/ 35 h 110"/>
                <a:gd name="T56" fmla="*/ 34 w 112"/>
                <a:gd name="T57" fmla="*/ 26 h 110"/>
                <a:gd name="T58" fmla="*/ 13 w 112"/>
                <a:gd name="T59" fmla="*/ 36 h 110"/>
                <a:gd name="T60" fmla="*/ 18 w 112"/>
                <a:gd name="T61" fmla="*/ 59 h 110"/>
                <a:gd name="T62" fmla="*/ 26 w 112"/>
                <a:gd name="T63" fmla="*/ 89 h 110"/>
                <a:gd name="T64" fmla="*/ 32 w 112"/>
                <a:gd name="T65" fmla="*/ 89 h 110"/>
                <a:gd name="T66" fmla="*/ 39 w 112"/>
                <a:gd name="T67" fmla="*/ 6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110">
                  <a:moveTo>
                    <a:pt x="100" y="82"/>
                  </a:moveTo>
                  <a:cubicBezTo>
                    <a:pt x="107" y="85"/>
                    <a:pt x="112" y="89"/>
                    <a:pt x="112" y="93"/>
                  </a:cubicBezTo>
                  <a:cubicBezTo>
                    <a:pt x="112" y="102"/>
                    <a:pt x="87" y="110"/>
                    <a:pt x="56" y="110"/>
                  </a:cubicBezTo>
                  <a:cubicBezTo>
                    <a:pt x="25" y="110"/>
                    <a:pt x="0" y="102"/>
                    <a:pt x="0" y="93"/>
                  </a:cubicBezTo>
                  <a:cubicBezTo>
                    <a:pt x="0" y="89"/>
                    <a:pt x="5" y="85"/>
                    <a:pt x="12" y="82"/>
                  </a:cubicBezTo>
                  <a:cubicBezTo>
                    <a:pt x="10" y="83"/>
                    <a:pt x="9" y="85"/>
                    <a:pt x="9" y="86"/>
                  </a:cubicBezTo>
                  <a:cubicBezTo>
                    <a:pt x="9" y="92"/>
                    <a:pt x="30" y="98"/>
                    <a:pt x="56" y="98"/>
                  </a:cubicBezTo>
                  <a:cubicBezTo>
                    <a:pt x="82" y="98"/>
                    <a:pt x="103" y="92"/>
                    <a:pt x="103" y="86"/>
                  </a:cubicBezTo>
                  <a:cubicBezTo>
                    <a:pt x="103" y="85"/>
                    <a:pt x="102" y="83"/>
                    <a:pt x="100" y="82"/>
                  </a:cubicBezTo>
                  <a:close/>
                  <a:moveTo>
                    <a:pt x="29" y="4"/>
                  </a:moveTo>
                  <a:cubicBezTo>
                    <a:pt x="34" y="4"/>
                    <a:pt x="39" y="9"/>
                    <a:pt x="39" y="14"/>
                  </a:cubicBezTo>
                  <a:cubicBezTo>
                    <a:pt x="39" y="20"/>
                    <a:pt x="34" y="24"/>
                    <a:pt x="29" y="24"/>
                  </a:cubicBezTo>
                  <a:cubicBezTo>
                    <a:pt x="23" y="24"/>
                    <a:pt x="19" y="20"/>
                    <a:pt x="19" y="14"/>
                  </a:cubicBezTo>
                  <a:cubicBezTo>
                    <a:pt x="19" y="9"/>
                    <a:pt x="23" y="4"/>
                    <a:pt x="29" y="4"/>
                  </a:cubicBezTo>
                  <a:close/>
                  <a:moveTo>
                    <a:pt x="83" y="4"/>
                  </a:moveTo>
                  <a:cubicBezTo>
                    <a:pt x="78" y="4"/>
                    <a:pt x="73" y="9"/>
                    <a:pt x="73" y="14"/>
                  </a:cubicBezTo>
                  <a:cubicBezTo>
                    <a:pt x="73" y="20"/>
                    <a:pt x="78" y="24"/>
                    <a:pt x="83" y="24"/>
                  </a:cubicBezTo>
                  <a:cubicBezTo>
                    <a:pt x="89" y="24"/>
                    <a:pt x="93" y="20"/>
                    <a:pt x="93" y="14"/>
                  </a:cubicBezTo>
                  <a:cubicBezTo>
                    <a:pt x="93" y="9"/>
                    <a:pt x="89" y="4"/>
                    <a:pt x="83" y="4"/>
                  </a:cubicBezTo>
                  <a:close/>
                  <a:moveTo>
                    <a:pt x="73" y="62"/>
                  </a:moveTo>
                  <a:cubicBezTo>
                    <a:pt x="73" y="89"/>
                    <a:pt x="73" y="89"/>
                    <a:pt x="73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7" y="58"/>
                    <a:pt x="99" y="55"/>
                    <a:pt x="99" y="51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9" y="30"/>
                    <a:pt x="95" y="26"/>
                    <a:pt x="89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7" y="26"/>
                    <a:pt x="76" y="26"/>
                    <a:pt x="75" y="26"/>
                  </a:cubicBezTo>
                  <a:cubicBezTo>
                    <a:pt x="77" y="29"/>
                    <a:pt x="78" y="32"/>
                    <a:pt x="78" y="35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8" y="55"/>
                    <a:pt x="76" y="59"/>
                    <a:pt x="73" y="62"/>
                  </a:cubicBezTo>
                  <a:close/>
                  <a:moveTo>
                    <a:pt x="56" y="0"/>
                  </a:moveTo>
                  <a:cubicBezTo>
                    <a:pt x="62" y="0"/>
                    <a:pt x="67" y="5"/>
                    <a:pt x="67" y="11"/>
                  </a:cubicBezTo>
                  <a:cubicBezTo>
                    <a:pt x="67" y="17"/>
                    <a:pt x="62" y="22"/>
                    <a:pt x="56" y="22"/>
                  </a:cubicBezTo>
                  <a:cubicBezTo>
                    <a:pt x="50" y="22"/>
                    <a:pt x="45" y="17"/>
                    <a:pt x="45" y="11"/>
                  </a:cubicBezTo>
                  <a:cubicBezTo>
                    <a:pt x="45" y="5"/>
                    <a:pt x="50" y="0"/>
                    <a:pt x="56" y="0"/>
                  </a:cubicBezTo>
                  <a:close/>
                  <a:moveTo>
                    <a:pt x="67" y="60"/>
                  </a:moveTo>
                  <a:cubicBezTo>
                    <a:pt x="70" y="59"/>
                    <a:pt x="73" y="55"/>
                    <a:pt x="73" y="51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29"/>
                    <a:pt x="68" y="24"/>
                    <a:pt x="62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4" y="24"/>
                    <a:pt x="39" y="29"/>
                    <a:pt x="39" y="35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5"/>
                    <a:pt x="41" y="59"/>
                    <a:pt x="45" y="60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60"/>
                    <a:pt x="67" y="60"/>
                    <a:pt x="67" y="60"/>
                  </a:cubicBezTo>
                  <a:close/>
                  <a:moveTo>
                    <a:pt x="39" y="62"/>
                  </a:moveTo>
                  <a:cubicBezTo>
                    <a:pt x="36" y="59"/>
                    <a:pt x="34" y="55"/>
                    <a:pt x="34" y="51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2"/>
                    <a:pt x="35" y="29"/>
                    <a:pt x="37" y="26"/>
                  </a:cubicBezTo>
                  <a:cubicBezTo>
                    <a:pt x="36" y="26"/>
                    <a:pt x="35" y="26"/>
                    <a:pt x="3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7" y="26"/>
                    <a:pt x="13" y="30"/>
                    <a:pt x="13" y="36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5"/>
                    <a:pt x="15" y="58"/>
                    <a:pt x="18" y="5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9" y="89"/>
                    <a:pt x="39" y="89"/>
                    <a:pt x="39" y="89"/>
                  </a:cubicBezTo>
                  <a:lnTo>
                    <a:pt x="39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2" name="矩形 53"/>
          <p:cNvSpPr>
            <a:spLocks noChangeArrowheads="1"/>
          </p:cNvSpPr>
          <p:nvPr/>
        </p:nvSpPr>
        <p:spPr bwMode="auto">
          <a:xfrm>
            <a:off x="0" y="3721219"/>
            <a:ext cx="2160588" cy="10800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硬件实现</a:t>
            </a:r>
          </a:p>
        </p:txBody>
      </p:sp>
      <p:sp>
        <p:nvSpPr>
          <p:cNvPr id="53" name="矩形 53"/>
          <p:cNvSpPr>
            <a:spLocks noChangeArrowheads="1"/>
          </p:cNvSpPr>
          <p:nvPr/>
        </p:nvSpPr>
        <p:spPr bwMode="auto">
          <a:xfrm>
            <a:off x="0" y="264515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架构分工</a:t>
            </a: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-794" y="156515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项目简介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3"/>
          <p:cNvSpPr>
            <a:spLocks noChangeArrowheads="1"/>
          </p:cNvSpPr>
          <p:nvPr/>
        </p:nvSpPr>
        <p:spPr bwMode="auto">
          <a:xfrm>
            <a:off x="0" y="4801219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成果展示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等腰三角形 55"/>
          <p:cNvSpPr>
            <a:spLocks noChangeAspect="1"/>
          </p:cNvSpPr>
          <p:nvPr/>
        </p:nvSpPr>
        <p:spPr>
          <a:xfrm rot="16200000">
            <a:off x="1925050" y="4152598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65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6" grpId="0" animBg="1"/>
      <p:bldP spid="37" grpId="0"/>
      <p:bldP spid="38" grpId="0"/>
      <p:bldP spid="39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5067360" y="3198168"/>
            <a:ext cx="4076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prstClr val="black">
                    <a:alpha val="75000"/>
                  </a:prstClr>
                </a:solidFill>
              </a:rPr>
              <a:t>四</a:t>
            </a:r>
            <a:r>
              <a:rPr lang="zh-CN" altLang="en-US" sz="3600" dirty="0" smtClean="0">
                <a:solidFill>
                  <a:prstClr val="black">
                    <a:alpha val="75000"/>
                  </a:prstClr>
                </a:solidFill>
              </a:rPr>
              <a:t>、最终成果展示</a:t>
            </a:r>
            <a:endParaRPr lang="zh-CN" altLang="en-US" sz="3600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8" name="椭圆 37"/>
          <p:cNvSpPr/>
          <p:nvPr/>
        </p:nvSpPr>
        <p:spPr bwMode="auto">
          <a:xfrm>
            <a:off x="2941638" y="2528888"/>
            <a:ext cx="1800225" cy="1800225"/>
          </a:xfrm>
          <a:prstGeom prst="ellipse">
            <a:avLst/>
          </a:prstGeom>
          <a:solidFill>
            <a:srgbClr val="0053A3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7"/>
          <p:cNvSpPr>
            <a:spLocks noEditPoints="1"/>
          </p:cNvSpPr>
          <p:nvPr/>
        </p:nvSpPr>
        <p:spPr bwMode="auto">
          <a:xfrm>
            <a:off x="3287304" y="2890346"/>
            <a:ext cx="1117642" cy="1074984"/>
          </a:xfrm>
          <a:custGeom>
            <a:avLst/>
            <a:gdLst>
              <a:gd name="T0" fmla="*/ 14 w 139"/>
              <a:gd name="T1" fmla="*/ 21 h 208"/>
              <a:gd name="T2" fmla="*/ 126 w 139"/>
              <a:gd name="T3" fmla="*/ 21 h 208"/>
              <a:gd name="T4" fmla="*/ 126 w 139"/>
              <a:gd name="T5" fmla="*/ 187 h 208"/>
              <a:gd name="T6" fmla="*/ 14 w 139"/>
              <a:gd name="T7" fmla="*/ 187 h 208"/>
              <a:gd name="T8" fmla="*/ 14 w 139"/>
              <a:gd name="T9" fmla="*/ 21 h 208"/>
              <a:gd name="T10" fmla="*/ 55 w 139"/>
              <a:gd name="T11" fmla="*/ 193 h 208"/>
              <a:gd name="T12" fmla="*/ 83 w 139"/>
              <a:gd name="T13" fmla="*/ 193 h 208"/>
              <a:gd name="T14" fmla="*/ 83 w 139"/>
              <a:gd name="T15" fmla="*/ 203 h 208"/>
              <a:gd name="T16" fmla="*/ 55 w 139"/>
              <a:gd name="T17" fmla="*/ 203 h 208"/>
              <a:gd name="T18" fmla="*/ 55 w 139"/>
              <a:gd name="T19" fmla="*/ 193 h 208"/>
              <a:gd name="T20" fmla="*/ 52 w 139"/>
              <a:gd name="T21" fmla="*/ 9 h 208"/>
              <a:gd name="T22" fmla="*/ 90 w 139"/>
              <a:gd name="T23" fmla="*/ 9 h 208"/>
              <a:gd name="T24" fmla="*/ 90 w 139"/>
              <a:gd name="T25" fmla="*/ 14 h 208"/>
              <a:gd name="T26" fmla="*/ 52 w 139"/>
              <a:gd name="T27" fmla="*/ 14 h 208"/>
              <a:gd name="T28" fmla="*/ 52 w 139"/>
              <a:gd name="T29" fmla="*/ 9 h 208"/>
              <a:gd name="T30" fmla="*/ 13 w 139"/>
              <a:gd name="T31" fmla="*/ 0 h 208"/>
              <a:gd name="T32" fmla="*/ 0 w 139"/>
              <a:gd name="T33" fmla="*/ 13 h 208"/>
              <a:gd name="T34" fmla="*/ 0 w 139"/>
              <a:gd name="T35" fmla="*/ 195 h 208"/>
              <a:gd name="T36" fmla="*/ 13 w 139"/>
              <a:gd name="T37" fmla="*/ 208 h 208"/>
              <a:gd name="T38" fmla="*/ 127 w 139"/>
              <a:gd name="T39" fmla="*/ 208 h 208"/>
              <a:gd name="T40" fmla="*/ 139 w 139"/>
              <a:gd name="T41" fmla="*/ 195 h 208"/>
              <a:gd name="T42" fmla="*/ 139 w 139"/>
              <a:gd name="T43" fmla="*/ 13 h 208"/>
              <a:gd name="T44" fmla="*/ 127 w 139"/>
              <a:gd name="T45" fmla="*/ 0 h 208"/>
              <a:gd name="T46" fmla="*/ 13 w 139"/>
              <a:gd name="T47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9" h="208">
                <a:moveTo>
                  <a:pt x="14" y="21"/>
                </a:moveTo>
                <a:cubicBezTo>
                  <a:pt x="126" y="21"/>
                  <a:pt x="126" y="21"/>
                  <a:pt x="126" y="21"/>
                </a:cubicBezTo>
                <a:cubicBezTo>
                  <a:pt x="126" y="187"/>
                  <a:pt x="126" y="187"/>
                  <a:pt x="126" y="187"/>
                </a:cubicBezTo>
                <a:cubicBezTo>
                  <a:pt x="14" y="187"/>
                  <a:pt x="14" y="187"/>
                  <a:pt x="14" y="187"/>
                </a:cubicBezTo>
                <a:cubicBezTo>
                  <a:pt x="14" y="21"/>
                  <a:pt x="14" y="21"/>
                  <a:pt x="14" y="21"/>
                </a:cubicBezTo>
                <a:close/>
                <a:moveTo>
                  <a:pt x="55" y="193"/>
                </a:moveTo>
                <a:cubicBezTo>
                  <a:pt x="83" y="193"/>
                  <a:pt x="83" y="193"/>
                  <a:pt x="83" y="193"/>
                </a:cubicBezTo>
                <a:cubicBezTo>
                  <a:pt x="83" y="203"/>
                  <a:pt x="83" y="203"/>
                  <a:pt x="83" y="203"/>
                </a:cubicBezTo>
                <a:cubicBezTo>
                  <a:pt x="55" y="203"/>
                  <a:pt x="55" y="203"/>
                  <a:pt x="55" y="203"/>
                </a:cubicBezTo>
                <a:cubicBezTo>
                  <a:pt x="55" y="193"/>
                  <a:pt x="55" y="193"/>
                  <a:pt x="55" y="193"/>
                </a:cubicBezTo>
                <a:close/>
                <a:moveTo>
                  <a:pt x="52" y="9"/>
                </a:moveTo>
                <a:cubicBezTo>
                  <a:pt x="90" y="9"/>
                  <a:pt x="90" y="9"/>
                  <a:pt x="90" y="9"/>
                </a:cubicBezTo>
                <a:cubicBezTo>
                  <a:pt x="90" y="14"/>
                  <a:pt x="90" y="14"/>
                  <a:pt x="90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9"/>
                  <a:pt x="52" y="9"/>
                  <a:pt x="52" y="9"/>
                </a:cubicBezTo>
                <a:close/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202"/>
                  <a:pt x="6" y="208"/>
                  <a:pt x="13" y="208"/>
                </a:cubicBezTo>
                <a:cubicBezTo>
                  <a:pt x="127" y="208"/>
                  <a:pt x="127" y="208"/>
                  <a:pt x="127" y="208"/>
                </a:cubicBezTo>
                <a:cubicBezTo>
                  <a:pt x="134" y="208"/>
                  <a:pt x="139" y="202"/>
                  <a:pt x="139" y="195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9" y="6"/>
                  <a:pt x="134" y="0"/>
                  <a:pt x="127" y="0"/>
                </a:cubicBezTo>
                <a:lnTo>
                  <a:pt x="1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矩形 53"/>
          <p:cNvSpPr>
            <a:spLocks noChangeArrowheads="1"/>
          </p:cNvSpPr>
          <p:nvPr/>
        </p:nvSpPr>
        <p:spPr bwMode="auto">
          <a:xfrm>
            <a:off x="-3298" y="4805151"/>
            <a:ext cx="2160588" cy="10800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成果展示</a:t>
            </a:r>
          </a:p>
        </p:txBody>
      </p:sp>
      <p:sp>
        <p:nvSpPr>
          <p:cNvPr id="19" name="矩形 53"/>
          <p:cNvSpPr>
            <a:spLocks noChangeArrowheads="1"/>
          </p:cNvSpPr>
          <p:nvPr/>
        </p:nvSpPr>
        <p:spPr bwMode="auto">
          <a:xfrm>
            <a:off x="0" y="264515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架构分工</a:t>
            </a:r>
          </a:p>
        </p:txBody>
      </p:sp>
      <p:sp>
        <p:nvSpPr>
          <p:cNvPr id="20" name="矩形 53"/>
          <p:cNvSpPr>
            <a:spLocks noChangeArrowheads="1"/>
          </p:cNvSpPr>
          <p:nvPr/>
        </p:nvSpPr>
        <p:spPr bwMode="auto">
          <a:xfrm>
            <a:off x="-794" y="156515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项目简介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53"/>
          <p:cNvSpPr>
            <a:spLocks noChangeArrowheads="1"/>
          </p:cNvSpPr>
          <p:nvPr/>
        </p:nvSpPr>
        <p:spPr bwMode="auto">
          <a:xfrm>
            <a:off x="-917" y="372515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硬件实现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等腰三角形 24"/>
          <p:cNvSpPr>
            <a:spLocks noChangeAspect="1"/>
          </p:cNvSpPr>
          <p:nvPr/>
        </p:nvSpPr>
        <p:spPr>
          <a:xfrm rot="16200000">
            <a:off x="1925050" y="5257498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77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36" grpId="0"/>
      <p:bldP spid="38" grpId="0" animBg="1"/>
      <p:bldP spid="18" grpId="0" animBg="1"/>
      <p:bldP spid="19" grpId="0" animBg="1"/>
      <p:bldP spid="20" grpId="0" animBg="1"/>
      <p:bldP spid="21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672250" y="-217714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474250" y="1071440"/>
            <a:ext cx="396000" cy="396000"/>
            <a:chOff x="6876256" y="1436534"/>
            <a:chExt cx="396000" cy="396000"/>
          </a:xfrm>
        </p:grpSpPr>
        <p:sp>
          <p:nvSpPr>
            <p:cNvPr id="15" name="椭圆 14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2592388" y="1697547"/>
            <a:ext cx="6119812" cy="4429118"/>
          </a:xfrm>
          <a:prstGeom prst="rect">
            <a:avLst/>
          </a:prstGeom>
          <a:noFill/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>
            <a:off x="4672250" y="6126665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矩形 53"/>
          <p:cNvSpPr>
            <a:spLocks noChangeArrowheads="1"/>
          </p:cNvSpPr>
          <p:nvPr/>
        </p:nvSpPr>
        <p:spPr bwMode="auto">
          <a:xfrm>
            <a:off x="-12823" y="4805151"/>
            <a:ext cx="2160588" cy="10800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成果展示</a:t>
            </a:r>
          </a:p>
        </p:txBody>
      </p:sp>
      <p:sp>
        <p:nvSpPr>
          <p:cNvPr id="27" name="矩形 53"/>
          <p:cNvSpPr>
            <a:spLocks noChangeArrowheads="1"/>
          </p:cNvSpPr>
          <p:nvPr/>
        </p:nvSpPr>
        <p:spPr bwMode="auto">
          <a:xfrm>
            <a:off x="0" y="264515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架构分工</a:t>
            </a:r>
          </a:p>
        </p:txBody>
      </p:sp>
      <p:sp>
        <p:nvSpPr>
          <p:cNvPr id="28" name="矩形 53"/>
          <p:cNvSpPr>
            <a:spLocks noChangeArrowheads="1"/>
          </p:cNvSpPr>
          <p:nvPr/>
        </p:nvSpPr>
        <p:spPr bwMode="auto">
          <a:xfrm>
            <a:off x="-794" y="156515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项目简介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-917" y="372515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硬件实现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等腰三角形 29"/>
          <p:cNvSpPr>
            <a:spLocks noChangeAspect="1"/>
          </p:cNvSpPr>
          <p:nvPr/>
        </p:nvSpPr>
        <p:spPr>
          <a:xfrm rot="16200000">
            <a:off x="1925050" y="5257498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28702"/>
          <a:stretch/>
        </p:blipFill>
        <p:spPr>
          <a:xfrm>
            <a:off x="5652295" y="1703263"/>
            <a:ext cx="3054350" cy="44234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9" r="33640"/>
          <a:stretch/>
        </p:blipFill>
        <p:spPr>
          <a:xfrm>
            <a:off x="2594769" y="1703263"/>
            <a:ext cx="3057525" cy="441574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870248" y="1084774"/>
            <a:ext cx="3841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如果现场展示不成功，启用此页！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5819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251" name="组合 6"/>
          <p:cNvGrpSpPr>
            <a:grpSpLocks/>
          </p:cNvGrpSpPr>
          <p:nvPr/>
        </p:nvGrpSpPr>
        <p:grpSpPr bwMode="auto">
          <a:xfrm>
            <a:off x="107950" y="2874963"/>
            <a:ext cx="1943100" cy="1108075"/>
            <a:chOff x="0" y="1313877"/>
            <a:chExt cx="1943100" cy="1107996"/>
          </a:xfrm>
        </p:grpSpPr>
        <p:sp>
          <p:nvSpPr>
            <p:cNvPr id="53282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53283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253" name="组合 96"/>
          <p:cNvGrpSpPr>
            <a:grpSpLocks/>
          </p:cNvGrpSpPr>
          <p:nvPr/>
        </p:nvGrpSpPr>
        <p:grpSpPr bwMode="auto">
          <a:xfrm>
            <a:off x="3476590" y="1934671"/>
            <a:ext cx="444500" cy="449263"/>
            <a:chOff x="2944759" y="497532"/>
            <a:chExt cx="657188" cy="663945"/>
          </a:xfrm>
        </p:grpSpPr>
        <p:sp>
          <p:nvSpPr>
            <p:cNvPr id="100" name="矩形 99"/>
            <p:cNvSpPr/>
            <p:nvPr/>
          </p:nvSpPr>
          <p:spPr>
            <a:xfrm>
              <a:off x="3026907" y="584338"/>
              <a:ext cx="575040" cy="577139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2944759" y="497532"/>
              <a:ext cx="575039" cy="577139"/>
            </a:xfrm>
            <a:prstGeom prst="rect">
              <a:avLst/>
            </a:prstGeom>
            <a:solidFill>
              <a:srgbClr val="0053A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微软雅黑"/>
                  <a:ea typeface="微软雅黑"/>
                </a:rPr>
                <a:t>一</a:t>
              </a:r>
            </a:p>
          </p:txBody>
        </p:sp>
      </p:grpSp>
      <p:sp>
        <p:nvSpPr>
          <p:cNvPr id="98" name="文本框 97"/>
          <p:cNvSpPr txBox="1"/>
          <p:nvPr/>
        </p:nvSpPr>
        <p:spPr>
          <a:xfrm>
            <a:off x="4530882" y="1927933"/>
            <a:ext cx="4757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 项 目 规 划 说 明</a:t>
            </a:r>
            <a:endParaRPr lang="zh-CN" altLang="en-US" sz="2400" dirty="0">
              <a:solidFill>
                <a:schemeClr val="tx1">
                  <a:lumMod val="95000"/>
                  <a:lumOff val="5000"/>
                  <a:alpha val="75000"/>
                </a:schemeClr>
              </a:solidFill>
            </a:endParaRPr>
          </a:p>
        </p:txBody>
      </p:sp>
      <p:grpSp>
        <p:nvGrpSpPr>
          <p:cNvPr id="53255" name="组合 102"/>
          <p:cNvGrpSpPr>
            <a:grpSpLocks/>
          </p:cNvGrpSpPr>
          <p:nvPr/>
        </p:nvGrpSpPr>
        <p:grpSpPr bwMode="auto">
          <a:xfrm>
            <a:off x="3476590" y="2789996"/>
            <a:ext cx="444500" cy="449262"/>
            <a:chOff x="2944759" y="497532"/>
            <a:chExt cx="657188" cy="663945"/>
          </a:xfrm>
        </p:grpSpPr>
        <p:sp>
          <p:nvSpPr>
            <p:cNvPr id="106" name="矩形 105"/>
            <p:cNvSpPr/>
            <p:nvPr/>
          </p:nvSpPr>
          <p:spPr>
            <a:xfrm>
              <a:off x="3026907" y="584337"/>
              <a:ext cx="575040" cy="57714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2944759" y="497532"/>
              <a:ext cx="575039" cy="577140"/>
            </a:xfrm>
            <a:prstGeom prst="rect">
              <a:avLst/>
            </a:prstGeom>
            <a:solidFill>
              <a:srgbClr val="0053A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微软雅黑"/>
                  <a:ea typeface="微软雅黑"/>
                </a:rPr>
                <a:t>二</a:t>
              </a: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4530883" y="2784230"/>
            <a:ext cx="4757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 架 构 分 工 处 理</a:t>
            </a:r>
            <a:endParaRPr lang="zh-CN" altLang="en-US" sz="2400" dirty="0">
              <a:solidFill>
                <a:schemeClr val="tx1">
                  <a:lumMod val="95000"/>
                  <a:lumOff val="5000"/>
                  <a:alpha val="75000"/>
                </a:schemeClr>
              </a:solidFill>
            </a:endParaRPr>
          </a:p>
        </p:txBody>
      </p:sp>
      <p:grpSp>
        <p:nvGrpSpPr>
          <p:cNvPr id="53257" name="组合 108"/>
          <p:cNvGrpSpPr>
            <a:grpSpLocks/>
          </p:cNvGrpSpPr>
          <p:nvPr/>
        </p:nvGrpSpPr>
        <p:grpSpPr bwMode="auto">
          <a:xfrm>
            <a:off x="3476590" y="4503820"/>
            <a:ext cx="444500" cy="447675"/>
            <a:chOff x="2944759" y="497532"/>
            <a:chExt cx="657188" cy="663945"/>
          </a:xfrm>
        </p:grpSpPr>
        <p:sp>
          <p:nvSpPr>
            <p:cNvPr id="112" name="矩形 111"/>
            <p:cNvSpPr/>
            <p:nvPr/>
          </p:nvSpPr>
          <p:spPr>
            <a:xfrm>
              <a:off x="3026907" y="584645"/>
              <a:ext cx="575040" cy="576832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2944759" y="497532"/>
              <a:ext cx="575039" cy="576831"/>
            </a:xfrm>
            <a:prstGeom prst="rect">
              <a:avLst/>
            </a:prstGeom>
            <a:solidFill>
              <a:srgbClr val="0053A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微软雅黑"/>
                  <a:ea typeface="微软雅黑"/>
                </a:rPr>
                <a:t>四</a:t>
              </a: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4530882" y="4496824"/>
            <a:ext cx="4757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 最 终 成 果 展 示</a:t>
            </a:r>
            <a:endParaRPr lang="zh-CN" altLang="en-US" sz="2400" dirty="0">
              <a:solidFill>
                <a:schemeClr val="tx1">
                  <a:lumMod val="95000"/>
                  <a:lumOff val="5000"/>
                  <a:alpha val="75000"/>
                </a:schemeClr>
              </a:solidFill>
            </a:endParaRPr>
          </a:p>
        </p:txBody>
      </p:sp>
      <p:grpSp>
        <p:nvGrpSpPr>
          <p:cNvPr id="53259" name="组合 114"/>
          <p:cNvGrpSpPr>
            <a:grpSpLocks/>
          </p:cNvGrpSpPr>
          <p:nvPr/>
        </p:nvGrpSpPr>
        <p:grpSpPr bwMode="auto">
          <a:xfrm>
            <a:off x="3476590" y="3646728"/>
            <a:ext cx="444500" cy="449262"/>
            <a:chOff x="2944759" y="497532"/>
            <a:chExt cx="657188" cy="663945"/>
          </a:xfrm>
        </p:grpSpPr>
        <p:sp>
          <p:nvSpPr>
            <p:cNvPr id="118" name="矩形 117"/>
            <p:cNvSpPr/>
            <p:nvPr/>
          </p:nvSpPr>
          <p:spPr>
            <a:xfrm>
              <a:off x="3026907" y="584337"/>
              <a:ext cx="575040" cy="57714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2944759" y="497532"/>
              <a:ext cx="575039" cy="577140"/>
            </a:xfrm>
            <a:prstGeom prst="rect">
              <a:avLst/>
            </a:prstGeom>
            <a:solidFill>
              <a:srgbClr val="0053A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微软雅黑"/>
                  <a:ea typeface="微软雅黑"/>
                </a:rPr>
                <a:t>三</a:t>
              </a:r>
            </a:p>
          </p:txBody>
        </p:sp>
      </p:grpSp>
      <p:sp>
        <p:nvSpPr>
          <p:cNvPr id="116" name="文本框 115"/>
          <p:cNvSpPr txBox="1"/>
          <p:nvPr/>
        </p:nvSpPr>
        <p:spPr>
          <a:xfrm>
            <a:off x="4530883" y="3640527"/>
            <a:ext cx="4757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 硬 件 实 现 调 试</a:t>
            </a:r>
            <a:endParaRPr lang="zh-CN" altLang="en-US" sz="2400" dirty="0">
              <a:solidFill>
                <a:schemeClr val="tx1">
                  <a:lumMod val="95000"/>
                  <a:lumOff val="5000"/>
                  <a:alpha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98" grpId="0"/>
      <p:bldP spid="104" grpId="0"/>
      <p:bldP spid="110" grpId="0"/>
      <p:bldP spid="1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0" y="1561021"/>
            <a:ext cx="2160588" cy="10800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项目说明</a:t>
            </a: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0" y="264515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架构分工</a:t>
            </a: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0" y="372928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硬件实现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0" y="4801219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成果展示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050" y="1992400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2"/>
          <p:cNvGrpSpPr>
            <a:grpSpLocks/>
          </p:cNvGrpSpPr>
          <p:nvPr/>
        </p:nvGrpSpPr>
        <p:grpSpPr bwMode="auto">
          <a:xfrm>
            <a:off x="2941638" y="-5154895"/>
            <a:ext cx="1800225" cy="9484008"/>
            <a:chOff x="2515460" y="-5153823"/>
            <a:chExt cx="1800000" cy="9482823"/>
          </a:xfrm>
        </p:grpSpPr>
        <p:sp>
          <p:nvSpPr>
            <p:cNvPr id="27" name="椭圆 26"/>
            <p:cNvSpPr/>
            <p:nvPr/>
          </p:nvSpPr>
          <p:spPr>
            <a:xfrm>
              <a:off x="2515460" y="2529000"/>
              <a:ext cx="1800000" cy="1800000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 flipH="1">
              <a:off x="3184825" y="-5153823"/>
              <a:ext cx="465240" cy="0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5067360" y="3198168"/>
            <a:ext cx="3848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prstClr val="black">
                    <a:alpha val="75000"/>
                  </a:prstClr>
                </a:solidFill>
              </a:rPr>
              <a:t>一</a:t>
            </a:r>
            <a:r>
              <a:rPr lang="zh-CN" altLang="en-US" sz="3600" dirty="0" smtClean="0">
                <a:solidFill>
                  <a:prstClr val="black">
                    <a:alpha val="75000"/>
                  </a:prstClr>
                </a:solidFill>
              </a:rPr>
              <a:t>、项目说明规划</a:t>
            </a:r>
            <a:endParaRPr lang="zh-CN" altLang="en-US" sz="3600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25" name="Freeform 9"/>
          <p:cNvSpPr>
            <a:spLocks noEditPoints="1"/>
          </p:cNvSpPr>
          <p:nvPr/>
        </p:nvSpPr>
        <p:spPr bwMode="auto">
          <a:xfrm>
            <a:off x="3352169" y="2918754"/>
            <a:ext cx="1017608" cy="976237"/>
          </a:xfrm>
          <a:custGeom>
            <a:avLst/>
            <a:gdLst>
              <a:gd name="T0" fmla="*/ 134 w 517"/>
              <a:gd name="T1" fmla="*/ 77 h 383"/>
              <a:gd name="T2" fmla="*/ 118 w 517"/>
              <a:gd name="T3" fmla="*/ 94 h 383"/>
              <a:gd name="T4" fmla="*/ 118 w 517"/>
              <a:gd name="T5" fmla="*/ 320 h 383"/>
              <a:gd name="T6" fmla="*/ 501 w 517"/>
              <a:gd name="T7" fmla="*/ 320 h 383"/>
              <a:gd name="T8" fmla="*/ 517 w 517"/>
              <a:gd name="T9" fmla="*/ 303 h 383"/>
              <a:gd name="T10" fmla="*/ 517 w 517"/>
              <a:gd name="T11" fmla="*/ 77 h 383"/>
              <a:gd name="T12" fmla="*/ 501 w 517"/>
              <a:gd name="T13" fmla="*/ 77 h 383"/>
              <a:gd name="T14" fmla="*/ 0 w 517"/>
              <a:gd name="T15" fmla="*/ 383 h 383"/>
              <a:gd name="T16" fmla="*/ 175 w 517"/>
              <a:gd name="T17" fmla="*/ 0 h 383"/>
              <a:gd name="T18" fmla="*/ 125 w 517"/>
              <a:gd name="T19" fmla="*/ 53 h 383"/>
              <a:gd name="T20" fmla="*/ 24 w 517"/>
              <a:gd name="T21" fmla="*/ 53 h 383"/>
              <a:gd name="T22" fmla="*/ 15 w 517"/>
              <a:gd name="T23" fmla="*/ 60 h 383"/>
              <a:gd name="T24" fmla="*/ 15 w 517"/>
              <a:gd name="T25" fmla="*/ 116 h 383"/>
              <a:gd name="T26" fmla="*/ 94 w 517"/>
              <a:gd name="T27" fmla="*/ 116 h 383"/>
              <a:gd name="T28" fmla="*/ 24 w 517"/>
              <a:gd name="T29" fmla="*/ 130 h 383"/>
              <a:gd name="T30" fmla="*/ 15 w 517"/>
              <a:gd name="T31" fmla="*/ 137 h 383"/>
              <a:gd name="T32" fmla="*/ 15 w 517"/>
              <a:gd name="T33" fmla="*/ 193 h 383"/>
              <a:gd name="T34" fmla="*/ 94 w 517"/>
              <a:gd name="T35" fmla="*/ 193 h 383"/>
              <a:gd name="T36" fmla="*/ 175 w 517"/>
              <a:gd name="T37" fmla="*/ 347 h 383"/>
              <a:gd name="T38" fmla="*/ 175 w 517"/>
              <a:gd name="T39" fmla="*/ 383 h 383"/>
              <a:gd name="T40" fmla="*/ 17 w 517"/>
              <a:gd name="T41" fmla="*/ 217 h 383"/>
              <a:gd name="T42" fmla="*/ 51 w 517"/>
              <a:gd name="T43" fmla="*/ 234 h 383"/>
              <a:gd name="T44" fmla="*/ 51 w 517"/>
              <a:gd name="T45" fmla="*/ 217 h 383"/>
              <a:gd name="T46" fmla="*/ 17 w 517"/>
              <a:gd name="T47" fmla="*/ 246 h 383"/>
              <a:gd name="T48" fmla="*/ 51 w 517"/>
              <a:gd name="T49" fmla="*/ 265 h 383"/>
              <a:gd name="T50" fmla="*/ 51 w 517"/>
              <a:gd name="T51" fmla="*/ 246 h 383"/>
              <a:gd name="T52" fmla="*/ 31 w 517"/>
              <a:gd name="T53" fmla="*/ 70 h 383"/>
              <a:gd name="T54" fmla="*/ 94 w 517"/>
              <a:gd name="T55" fmla="*/ 101 h 383"/>
              <a:gd name="T56" fmla="*/ 94 w 517"/>
              <a:gd name="T57" fmla="*/ 70 h 383"/>
              <a:gd name="T58" fmla="*/ 31 w 517"/>
              <a:gd name="T59" fmla="*/ 147 h 383"/>
              <a:gd name="T60" fmla="*/ 94 w 517"/>
              <a:gd name="T61" fmla="*/ 178 h 383"/>
              <a:gd name="T62" fmla="*/ 94 w 517"/>
              <a:gd name="T63" fmla="*/ 147 h 383"/>
              <a:gd name="T64" fmla="*/ 383 w 517"/>
              <a:gd name="T65" fmla="*/ 364 h 383"/>
              <a:gd name="T66" fmla="*/ 254 w 517"/>
              <a:gd name="T67" fmla="*/ 332 h 383"/>
              <a:gd name="T68" fmla="*/ 230 w 517"/>
              <a:gd name="T69" fmla="*/ 364 h 383"/>
              <a:gd name="T70" fmla="*/ 412 w 517"/>
              <a:gd name="T71" fmla="*/ 383 h 383"/>
              <a:gd name="T72" fmla="*/ 412 w 517"/>
              <a:gd name="T73" fmla="*/ 364 h 383"/>
              <a:gd name="T74" fmla="*/ 472 w 517"/>
              <a:gd name="T75" fmla="*/ 120 h 383"/>
              <a:gd name="T76" fmla="*/ 163 w 517"/>
              <a:gd name="T77" fmla="*/ 279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7" h="383">
                <a:moveTo>
                  <a:pt x="501" y="77"/>
                </a:moveTo>
                <a:lnTo>
                  <a:pt x="134" y="77"/>
                </a:lnTo>
                <a:lnTo>
                  <a:pt x="118" y="77"/>
                </a:lnTo>
                <a:lnTo>
                  <a:pt x="118" y="94"/>
                </a:lnTo>
                <a:lnTo>
                  <a:pt x="118" y="303"/>
                </a:lnTo>
                <a:lnTo>
                  <a:pt x="118" y="320"/>
                </a:lnTo>
                <a:lnTo>
                  <a:pt x="134" y="320"/>
                </a:lnTo>
                <a:lnTo>
                  <a:pt x="501" y="320"/>
                </a:lnTo>
                <a:lnTo>
                  <a:pt x="517" y="320"/>
                </a:lnTo>
                <a:lnTo>
                  <a:pt x="517" y="303"/>
                </a:lnTo>
                <a:lnTo>
                  <a:pt x="517" y="94"/>
                </a:lnTo>
                <a:lnTo>
                  <a:pt x="517" y="77"/>
                </a:lnTo>
                <a:lnTo>
                  <a:pt x="501" y="77"/>
                </a:lnTo>
                <a:lnTo>
                  <a:pt x="501" y="77"/>
                </a:lnTo>
                <a:close/>
                <a:moveTo>
                  <a:pt x="175" y="383"/>
                </a:moveTo>
                <a:lnTo>
                  <a:pt x="0" y="383"/>
                </a:lnTo>
                <a:lnTo>
                  <a:pt x="0" y="0"/>
                </a:lnTo>
                <a:lnTo>
                  <a:pt x="175" y="0"/>
                </a:lnTo>
                <a:lnTo>
                  <a:pt x="175" y="53"/>
                </a:lnTo>
                <a:lnTo>
                  <a:pt x="125" y="53"/>
                </a:lnTo>
                <a:lnTo>
                  <a:pt x="94" y="53"/>
                </a:lnTo>
                <a:lnTo>
                  <a:pt x="24" y="53"/>
                </a:lnTo>
                <a:lnTo>
                  <a:pt x="15" y="53"/>
                </a:lnTo>
                <a:lnTo>
                  <a:pt x="15" y="60"/>
                </a:lnTo>
                <a:lnTo>
                  <a:pt x="15" y="108"/>
                </a:lnTo>
                <a:lnTo>
                  <a:pt x="15" y="116"/>
                </a:lnTo>
                <a:lnTo>
                  <a:pt x="24" y="116"/>
                </a:lnTo>
                <a:lnTo>
                  <a:pt x="94" y="116"/>
                </a:lnTo>
                <a:lnTo>
                  <a:pt x="94" y="130"/>
                </a:lnTo>
                <a:lnTo>
                  <a:pt x="24" y="130"/>
                </a:lnTo>
                <a:lnTo>
                  <a:pt x="15" y="130"/>
                </a:lnTo>
                <a:lnTo>
                  <a:pt x="15" y="137"/>
                </a:lnTo>
                <a:lnTo>
                  <a:pt x="15" y="185"/>
                </a:lnTo>
                <a:lnTo>
                  <a:pt x="15" y="193"/>
                </a:lnTo>
                <a:lnTo>
                  <a:pt x="24" y="193"/>
                </a:lnTo>
                <a:lnTo>
                  <a:pt x="94" y="193"/>
                </a:lnTo>
                <a:lnTo>
                  <a:pt x="94" y="347"/>
                </a:lnTo>
                <a:lnTo>
                  <a:pt x="175" y="347"/>
                </a:lnTo>
                <a:lnTo>
                  <a:pt x="175" y="383"/>
                </a:lnTo>
                <a:lnTo>
                  <a:pt x="175" y="383"/>
                </a:lnTo>
                <a:close/>
                <a:moveTo>
                  <a:pt x="51" y="217"/>
                </a:moveTo>
                <a:lnTo>
                  <a:pt x="17" y="217"/>
                </a:lnTo>
                <a:lnTo>
                  <a:pt x="17" y="234"/>
                </a:lnTo>
                <a:lnTo>
                  <a:pt x="51" y="234"/>
                </a:lnTo>
                <a:lnTo>
                  <a:pt x="51" y="217"/>
                </a:lnTo>
                <a:lnTo>
                  <a:pt x="51" y="217"/>
                </a:lnTo>
                <a:close/>
                <a:moveTo>
                  <a:pt x="51" y="246"/>
                </a:moveTo>
                <a:lnTo>
                  <a:pt x="17" y="246"/>
                </a:lnTo>
                <a:lnTo>
                  <a:pt x="17" y="265"/>
                </a:lnTo>
                <a:lnTo>
                  <a:pt x="51" y="265"/>
                </a:lnTo>
                <a:lnTo>
                  <a:pt x="51" y="246"/>
                </a:lnTo>
                <a:lnTo>
                  <a:pt x="51" y="246"/>
                </a:lnTo>
                <a:close/>
                <a:moveTo>
                  <a:pt x="94" y="70"/>
                </a:moveTo>
                <a:lnTo>
                  <a:pt x="31" y="70"/>
                </a:lnTo>
                <a:lnTo>
                  <a:pt x="31" y="101"/>
                </a:lnTo>
                <a:lnTo>
                  <a:pt x="94" y="101"/>
                </a:lnTo>
                <a:lnTo>
                  <a:pt x="94" y="70"/>
                </a:lnTo>
                <a:lnTo>
                  <a:pt x="94" y="70"/>
                </a:lnTo>
                <a:close/>
                <a:moveTo>
                  <a:pt x="94" y="147"/>
                </a:moveTo>
                <a:lnTo>
                  <a:pt x="31" y="147"/>
                </a:lnTo>
                <a:lnTo>
                  <a:pt x="31" y="178"/>
                </a:lnTo>
                <a:lnTo>
                  <a:pt x="94" y="178"/>
                </a:lnTo>
                <a:lnTo>
                  <a:pt x="94" y="147"/>
                </a:lnTo>
                <a:lnTo>
                  <a:pt x="94" y="147"/>
                </a:lnTo>
                <a:close/>
                <a:moveTo>
                  <a:pt x="412" y="364"/>
                </a:moveTo>
                <a:lnTo>
                  <a:pt x="383" y="364"/>
                </a:lnTo>
                <a:lnTo>
                  <a:pt x="383" y="332"/>
                </a:lnTo>
                <a:lnTo>
                  <a:pt x="254" y="332"/>
                </a:lnTo>
                <a:lnTo>
                  <a:pt x="254" y="364"/>
                </a:lnTo>
                <a:lnTo>
                  <a:pt x="230" y="364"/>
                </a:lnTo>
                <a:lnTo>
                  <a:pt x="230" y="383"/>
                </a:lnTo>
                <a:lnTo>
                  <a:pt x="412" y="383"/>
                </a:lnTo>
                <a:lnTo>
                  <a:pt x="412" y="364"/>
                </a:lnTo>
                <a:lnTo>
                  <a:pt x="412" y="364"/>
                </a:lnTo>
                <a:close/>
                <a:moveTo>
                  <a:pt x="163" y="120"/>
                </a:moveTo>
                <a:lnTo>
                  <a:pt x="472" y="120"/>
                </a:lnTo>
                <a:lnTo>
                  <a:pt x="472" y="279"/>
                </a:lnTo>
                <a:lnTo>
                  <a:pt x="163" y="279"/>
                </a:lnTo>
                <a:lnTo>
                  <a:pt x="163" y="1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  <p:bldP spid="29" grpId="0" animBg="1"/>
      <p:bldP spid="30" grpId="0" animBg="1"/>
      <p:bldP spid="31" grpId="0" animBg="1"/>
      <p:bldP spid="34" grpId="0" animBg="1"/>
      <p:bldP spid="41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755106" y="656679"/>
            <a:ext cx="611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俄罗斯方块</a:t>
            </a:r>
            <a:endParaRPr lang="zh-CN" altLang="en-US" sz="3200" b="1" dirty="0">
              <a:solidFill>
                <a:srgbClr val="0053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2754312" y="2249578"/>
            <a:ext cx="5794375" cy="539750"/>
            <a:chOff x="2892425" y="2403146"/>
            <a:chExt cx="5794375" cy="539750"/>
          </a:xfrm>
        </p:grpSpPr>
        <p:sp>
          <p:nvSpPr>
            <p:cNvPr id="83" name="矩形 82"/>
            <p:cNvSpPr/>
            <p:nvPr/>
          </p:nvSpPr>
          <p:spPr bwMode="auto">
            <a:xfrm>
              <a:off x="3162300" y="2403146"/>
              <a:ext cx="5233988" cy="5397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4" name="椭圆 83"/>
            <p:cNvSpPr>
              <a:spLocks noChangeAspect="1"/>
            </p:cNvSpPr>
            <p:nvPr/>
          </p:nvSpPr>
          <p:spPr bwMode="auto">
            <a:xfrm>
              <a:off x="2892425" y="2403146"/>
              <a:ext cx="539750" cy="53975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Rectangle 6"/>
            <p:cNvSpPr>
              <a:spLocks noChangeArrowheads="1"/>
            </p:cNvSpPr>
            <p:nvPr/>
          </p:nvSpPr>
          <p:spPr bwMode="auto">
            <a:xfrm>
              <a:off x="3141663" y="2510759"/>
              <a:ext cx="5545137" cy="314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indent="457200" eaLnBrk="1" hangingPunct="1">
                <a:lnSpc>
                  <a:spcPct val="125000"/>
                </a:lnSpc>
                <a:defRPr/>
              </a:pP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世界上最经典的游戏有时可以没有之一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2743993" y="3089868"/>
            <a:ext cx="5794375" cy="539750"/>
            <a:chOff x="2892425" y="2403146"/>
            <a:chExt cx="5794375" cy="539750"/>
          </a:xfrm>
        </p:grpSpPr>
        <p:sp>
          <p:nvSpPr>
            <p:cNvPr id="87" name="矩形 86"/>
            <p:cNvSpPr/>
            <p:nvPr/>
          </p:nvSpPr>
          <p:spPr bwMode="auto">
            <a:xfrm>
              <a:off x="3162300" y="2403146"/>
              <a:ext cx="5233988" cy="5397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8" name="椭圆 87"/>
            <p:cNvSpPr>
              <a:spLocks noChangeAspect="1"/>
            </p:cNvSpPr>
            <p:nvPr/>
          </p:nvSpPr>
          <p:spPr bwMode="auto">
            <a:xfrm>
              <a:off x="2892425" y="2403146"/>
              <a:ext cx="539750" cy="53975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6"/>
            <p:cNvSpPr>
              <a:spLocks noChangeArrowheads="1"/>
            </p:cNvSpPr>
            <p:nvPr/>
          </p:nvSpPr>
          <p:spPr bwMode="auto">
            <a:xfrm>
              <a:off x="3141663" y="2510759"/>
              <a:ext cx="5545137" cy="314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indent="457200" eaLnBrk="1" hangingPunct="1">
                <a:lnSpc>
                  <a:spcPct val="125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在最多平台上运行的视频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游戏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2733674" y="3930158"/>
            <a:ext cx="5794375" cy="539750"/>
            <a:chOff x="2892425" y="2403146"/>
            <a:chExt cx="5794375" cy="539750"/>
          </a:xfrm>
        </p:grpSpPr>
        <p:sp>
          <p:nvSpPr>
            <p:cNvPr id="91" name="矩形 90"/>
            <p:cNvSpPr/>
            <p:nvPr/>
          </p:nvSpPr>
          <p:spPr bwMode="auto">
            <a:xfrm>
              <a:off x="3162300" y="2403146"/>
              <a:ext cx="5233988" cy="5397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2" name="椭圆 91"/>
            <p:cNvSpPr>
              <a:spLocks noChangeAspect="1"/>
            </p:cNvSpPr>
            <p:nvPr/>
          </p:nvSpPr>
          <p:spPr bwMode="auto">
            <a:xfrm>
              <a:off x="2892425" y="2403146"/>
              <a:ext cx="539750" cy="53975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Rectangle 6"/>
            <p:cNvSpPr>
              <a:spLocks noChangeArrowheads="1"/>
            </p:cNvSpPr>
            <p:nvPr/>
          </p:nvSpPr>
          <p:spPr bwMode="auto">
            <a:xfrm>
              <a:off x="3141663" y="2510759"/>
              <a:ext cx="5545137" cy="314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indent="457200" eaLnBrk="1" hangingPunct="1">
                <a:lnSpc>
                  <a:spcPct val="125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直接连累玩家坐牢时间最长的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游戏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2755106" y="4770448"/>
            <a:ext cx="5794375" cy="539750"/>
            <a:chOff x="2892425" y="2403146"/>
            <a:chExt cx="5794375" cy="539750"/>
          </a:xfrm>
        </p:grpSpPr>
        <p:sp>
          <p:nvSpPr>
            <p:cNvPr id="95" name="矩形 94"/>
            <p:cNvSpPr/>
            <p:nvPr/>
          </p:nvSpPr>
          <p:spPr bwMode="auto">
            <a:xfrm>
              <a:off x="3162300" y="2403146"/>
              <a:ext cx="5233988" cy="5397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6" name="椭圆 95"/>
            <p:cNvSpPr>
              <a:spLocks noChangeAspect="1"/>
            </p:cNvSpPr>
            <p:nvPr/>
          </p:nvSpPr>
          <p:spPr bwMode="auto">
            <a:xfrm>
              <a:off x="2892425" y="2403146"/>
              <a:ext cx="539750" cy="53975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6"/>
            <p:cNvSpPr>
              <a:spLocks noChangeArrowheads="1"/>
            </p:cNvSpPr>
            <p:nvPr/>
          </p:nvSpPr>
          <p:spPr bwMode="auto">
            <a:xfrm>
              <a:off x="3141663" y="2510759"/>
              <a:ext cx="5545137" cy="3462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indent="457200" eaLnBrk="1" hangingPunct="1">
                <a:lnSpc>
                  <a:spcPct val="125000"/>
                </a:lnSpc>
                <a:defRPr/>
              </a:pP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真的是俄罗斯人创造的，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1984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年才诞生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</p:grpSp>
      <p:sp>
        <p:nvSpPr>
          <p:cNvPr id="40" name="矩形 53"/>
          <p:cNvSpPr>
            <a:spLocks noChangeArrowheads="1"/>
          </p:cNvSpPr>
          <p:nvPr/>
        </p:nvSpPr>
        <p:spPr bwMode="auto">
          <a:xfrm>
            <a:off x="0" y="1561021"/>
            <a:ext cx="2160588" cy="10800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项目说明</a:t>
            </a:r>
          </a:p>
        </p:txBody>
      </p:sp>
      <p:sp>
        <p:nvSpPr>
          <p:cNvPr id="41" name="矩形 53"/>
          <p:cNvSpPr>
            <a:spLocks noChangeArrowheads="1"/>
          </p:cNvSpPr>
          <p:nvPr/>
        </p:nvSpPr>
        <p:spPr bwMode="auto">
          <a:xfrm>
            <a:off x="0" y="264515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架构分工</a:t>
            </a:r>
          </a:p>
        </p:txBody>
      </p:sp>
      <p:sp>
        <p:nvSpPr>
          <p:cNvPr id="43" name="矩形 53"/>
          <p:cNvSpPr>
            <a:spLocks noChangeArrowheads="1"/>
          </p:cNvSpPr>
          <p:nvPr/>
        </p:nvSpPr>
        <p:spPr bwMode="auto">
          <a:xfrm>
            <a:off x="0" y="372928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硬件实现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53"/>
          <p:cNvSpPr>
            <a:spLocks noChangeArrowheads="1"/>
          </p:cNvSpPr>
          <p:nvPr/>
        </p:nvSpPr>
        <p:spPr bwMode="auto">
          <a:xfrm>
            <a:off x="0" y="4801219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成果展示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等腰三角形 44"/>
          <p:cNvSpPr>
            <a:spLocks noChangeAspect="1"/>
          </p:cNvSpPr>
          <p:nvPr/>
        </p:nvSpPr>
        <p:spPr>
          <a:xfrm rot="16200000">
            <a:off x="1925050" y="1992400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49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1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2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3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1" name="文本框 90"/>
          <p:cNvSpPr txBox="1"/>
          <p:nvPr/>
        </p:nvSpPr>
        <p:spPr>
          <a:xfrm>
            <a:off x="2592388" y="563789"/>
            <a:ext cx="611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项目规划</a:t>
            </a:r>
            <a:endParaRPr lang="zh-CN" altLang="en-US" sz="3200" b="1" dirty="0">
              <a:solidFill>
                <a:srgbClr val="0053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2951163" y="3361573"/>
            <a:ext cx="920505" cy="1259874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0053A3"/>
          </a:solidFill>
          <a:ln>
            <a:solidFill>
              <a:srgbClr val="0053A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" tIns="536654" rIns="17145" bIns="536654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700" kern="1200"/>
          </a:p>
        </p:txBody>
      </p:sp>
      <p:cxnSp>
        <p:nvCxnSpPr>
          <p:cNvPr id="43" name="直接连接符 42"/>
          <p:cNvCxnSpPr/>
          <p:nvPr/>
        </p:nvCxnSpPr>
        <p:spPr>
          <a:xfrm>
            <a:off x="4672250" y="-217714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4474250" y="1071440"/>
            <a:ext cx="396000" cy="396000"/>
            <a:chOff x="6876256" y="1436534"/>
            <a:chExt cx="396000" cy="396000"/>
          </a:xfrm>
        </p:grpSpPr>
        <p:sp>
          <p:nvSpPr>
            <p:cNvPr id="45" name="椭圆 44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7" name="文本框 19"/>
          <p:cNvSpPr txBox="1"/>
          <p:nvPr/>
        </p:nvSpPr>
        <p:spPr>
          <a:xfrm>
            <a:off x="4870249" y="1084774"/>
            <a:ext cx="355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完成简单功能的俄罗斯方块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592388" y="1697547"/>
            <a:ext cx="6119812" cy="4429118"/>
          </a:xfrm>
          <a:prstGeom prst="rect">
            <a:avLst/>
          </a:prstGeom>
          <a:noFill/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连接符 48"/>
          <p:cNvCxnSpPr/>
          <p:nvPr/>
        </p:nvCxnSpPr>
        <p:spPr>
          <a:xfrm>
            <a:off x="4672250" y="6126665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3473325" y="2267765"/>
            <a:ext cx="5400675" cy="818918"/>
            <a:chOff x="3473325" y="2201090"/>
            <a:chExt cx="5400675" cy="818918"/>
          </a:xfrm>
        </p:grpSpPr>
        <p:sp>
          <p:nvSpPr>
            <p:cNvPr id="51" name="矩形 50"/>
            <p:cNvSpPr/>
            <p:nvPr/>
          </p:nvSpPr>
          <p:spPr>
            <a:xfrm>
              <a:off x="3871667" y="2201090"/>
              <a:ext cx="4480171" cy="818918"/>
            </a:xfrm>
            <a:prstGeom prst="rect">
              <a:avLst/>
            </a:prstGeom>
            <a:ln w="12700">
              <a:solidFill>
                <a:srgbClr val="0053A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63608" rIns="63608" bIns="63608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2600" kern="1200"/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2600" kern="1200"/>
            </a:p>
          </p:txBody>
        </p:sp>
        <p:sp>
          <p:nvSpPr>
            <p:cNvPr id="52" name="文本框 42"/>
            <p:cNvSpPr txBox="1"/>
            <p:nvPr/>
          </p:nvSpPr>
          <p:spPr>
            <a:xfrm>
              <a:off x="3473325" y="2453250"/>
              <a:ext cx="5400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</a:t>
              </a: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平台：</a:t>
              </a:r>
              <a:r>
                <a:rPr lang="en-US" altLang="zh-CN" sz="1600" b="1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zedboard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473325" y="3361573"/>
            <a:ext cx="5400675" cy="818919"/>
            <a:chOff x="3473325" y="3294898"/>
            <a:chExt cx="5400675" cy="818919"/>
          </a:xfrm>
        </p:grpSpPr>
        <p:sp>
          <p:nvSpPr>
            <p:cNvPr id="54" name="矩形 53"/>
            <p:cNvSpPr/>
            <p:nvPr/>
          </p:nvSpPr>
          <p:spPr>
            <a:xfrm>
              <a:off x="3871667" y="3294898"/>
              <a:ext cx="4480171" cy="818919"/>
            </a:xfrm>
            <a:prstGeom prst="rect">
              <a:avLst/>
            </a:prstGeom>
            <a:ln w="12700">
              <a:solidFill>
                <a:srgbClr val="0053A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63608" rIns="63608" bIns="63609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2600" kern="1200"/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2600" kern="1200"/>
            </a:p>
          </p:txBody>
        </p:sp>
        <p:sp>
          <p:nvSpPr>
            <p:cNvPr id="55" name="文本框 43"/>
            <p:cNvSpPr txBox="1"/>
            <p:nvPr/>
          </p:nvSpPr>
          <p:spPr>
            <a:xfrm>
              <a:off x="3473325" y="3530727"/>
              <a:ext cx="5400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外接</a:t>
              </a: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设备：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显示屏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473325" y="4455383"/>
            <a:ext cx="5400675" cy="818919"/>
            <a:chOff x="3473325" y="4388708"/>
            <a:chExt cx="5400675" cy="818919"/>
          </a:xfrm>
        </p:grpSpPr>
        <p:sp>
          <p:nvSpPr>
            <p:cNvPr id="57" name="矩形 56"/>
            <p:cNvSpPr/>
            <p:nvPr/>
          </p:nvSpPr>
          <p:spPr>
            <a:xfrm>
              <a:off x="3871668" y="4388708"/>
              <a:ext cx="4480171" cy="818919"/>
            </a:xfrm>
            <a:prstGeom prst="rect">
              <a:avLst/>
            </a:prstGeom>
            <a:ln w="12700">
              <a:solidFill>
                <a:srgbClr val="0053A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63608" rIns="63608" bIns="63609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2600" kern="1200"/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2600" kern="1200"/>
            </a:p>
          </p:txBody>
        </p:sp>
        <p:sp>
          <p:nvSpPr>
            <p:cNvPr id="58" name="文本框 44"/>
            <p:cNvSpPr txBox="1"/>
            <p:nvPr/>
          </p:nvSpPr>
          <p:spPr>
            <a:xfrm>
              <a:off x="3473325" y="4633329"/>
              <a:ext cx="5400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</a:t>
              </a: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目标：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键盘操控屏幕</a:t>
              </a: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游戏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951163" y="2267763"/>
            <a:ext cx="920506" cy="2003995"/>
            <a:chOff x="2951163" y="2201088"/>
            <a:chExt cx="920506" cy="2003995"/>
          </a:xfrm>
        </p:grpSpPr>
        <p:sp>
          <p:nvSpPr>
            <p:cNvPr id="60" name="任意多边形 59"/>
            <p:cNvSpPr/>
            <p:nvPr/>
          </p:nvSpPr>
          <p:spPr>
            <a:xfrm>
              <a:off x="2951163" y="2201088"/>
              <a:ext cx="920506" cy="1259875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solidFill>
              <a:srgbClr val="0053A3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45" tIns="536655" rIns="17146" bIns="536654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700" kern="1200"/>
            </a:p>
          </p:txBody>
        </p:sp>
        <p:sp>
          <p:nvSpPr>
            <p:cNvPr id="61" name="Freeform 9"/>
            <p:cNvSpPr>
              <a:spLocks noEditPoints="1"/>
            </p:cNvSpPr>
            <p:nvPr/>
          </p:nvSpPr>
          <p:spPr bwMode="auto">
            <a:xfrm>
              <a:off x="3149023" y="3791565"/>
              <a:ext cx="550430" cy="413518"/>
            </a:xfrm>
            <a:custGeom>
              <a:avLst/>
              <a:gdLst>
                <a:gd name="T0" fmla="*/ 53 w 80"/>
                <a:gd name="T1" fmla="*/ 17 h 60"/>
                <a:gd name="T2" fmla="*/ 58 w 80"/>
                <a:gd name="T3" fmla="*/ 24 h 60"/>
                <a:gd name="T4" fmla="*/ 58 w 80"/>
                <a:gd name="T5" fmla="*/ 19 h 60"/>
                <a:gd name="T6" fmla="*/ 61 w 80"/>
                <a:gd name="T7" fmla="*/ 18 h 60"/>
                <a:gd name="T8" fmla="*/ 60 w 80"/>
                <a:gd name="T9" fmla="*/ 19 h 60"/>
                <a:gd name="T10" fmla="*/ 64 w 80"/>
                <a:gd name="T11" fmla="*/ 17 h 60"/>
                <a:gd name="T12" fmla="*/ 68 w 80"/>
                <a:gd name="T13" fmla="*/ 17 h 60"/>
                <a:gd name="T14" fmla="*/ 80 w 80"/>
                <a:gd name="T15" fmla="*/ 29 h 60"/>
                <a:gd name="T16" fmla="*/ 77 w 80"/>
                <a:gd name="T17" fmla="*/ 35 h 60"/>
                <a:gd name="T18" fmla="*/ 71 w 80"/>
                <a:gd name="T19" fmla="*/ 60 h 60"/>
                <a:gd name="T20" fmla="*/ 44 w 80"/>
                <a:gd name="T21" fmla="*/ 35 h 60"/>
                <a:gd name="T22" fmla="*/ 38 w 80"/>
                <a:gd name="T23" fmla="*/ 60 h 60"/>
                <a:gd name="T24" fmla="*/ 34 w 80"/>
                <a:gd name="T25" fmla="*/ 35 h 60"/>
                <a:gd name="T26" fmla="*/ 46 w 80"/>
                <a:gd name="T27" fmla="*/ 29 h 60"/>
                <a:gd name="T28" fmla="*/ 16 w 80"/>
                <a:gd name="T29" fmla="*/ 21 h 60"/>
                <a:gd name="T30" fmla="*/ 26 w 80"/>
                <a:gd name="T31" fmla="*/ 39 h 60"/>
                <a:gd name="T32" fmla="*/ 31 w 80"/>
                <a:gd name="T33" fmla="*/ 41 h 60"/>
                <a:gd name="T34" fmla="*/ 27 w 80"/>
                <a:gd name="T35" fmla="*/ 60 h 60"/>
                <a:gd name="T36" fmla="*/ 25 w 80"/>
                <a:gd name="T37" fmla="*/ 46 h 60"/>
                <a:gd name="T38" fmla="*/ 18 w 80"/>
                <a:gd name="T39" fmla="*/ 48 h 60"/>
                <a:gd name="T40" fmla="*/ 12 w 80"/>
                <a:gd name="T41" fmla="*/ 54 h 60"/>
                <a:gd name="T42" fmla="*/ 11 w 80"/>
                <a:gd name="T43" fmla="*/ 58 h 60"/>
                <a:gd name="T44" fmla="*/ 15 w 80"/>
                <a:gd name="T45" fmla="*/ 60 h 60"/>
                <a:gd name="T46" fmla="*/ 5 w 80"/>
                <a:gd name="T47" fmla="*/ 58 h 60"/>
                <a:gd name="T48" fmla="*/ 8 w 80"/>
                <a:gd name="T49" fmla="*/ 54 h 60"/>
                <a:gd name="T50" fmla="*/ 7 w 80"/>
                <a:gd name="T51" fmla="*/ 48 h 60"/>
                <a:gd name="T52" fmla="*/ 0 w 80"/>
                <a:gd name="T53" fmla="*/ 45 h 60"/>
                <a:gd name="T54" fmla="*/ 0 w 80"/>
                <a:gd name="T55" fmla="*/ 28 h 60"/>
                <a:gd name="T56" fmla="*/ 5 w 80"/>
                <a:gd name="T57" fmla="*/ 44 h 60"/>
                <a:gd name="T58" fmla="*/ 4 w 80"/>
                <a:gd name="T59" fmla="*/ 21 h 60"/>
                <a:gd name="T60" fmla="*/ 20 w 80"/>
                <a:gd name="T61" fmla="*/ 39 h 60"/>
                <a:gd name="T62" fmla="*/ 16 w 80"/>
                <a:gd name="T63" fmla="*/ 38 h 60"/>
                <a:gd name="T64" fmla="*/ 10 w 80"/>
                <a:gd name="T65" fmla="*/ 2 h 60"/>
                <a:gd name="T66" fmla="*/ 10 w 80"/>
                <a:gd name="T67" fmla="*/ 17 h 60"/>
                <a:gd name="T68" fmla="*/ 10 w 80"/>
                <a:gd name="T69" fmla="*/ 2 h 60"/>
                <a:gd name="T70" fmla="*/ 53 w 80"/>
                <a:gd name="T71" fmla="*/ 10 h 60"/>
                <a:gd name="T72" fmla="*/ 53 w 80"/>
                <a:gd name="T73" fmla="*/ 8 h 60"/>
                <a:gd name="T74" fmla="*/ 53 w 80"/>
                <a:gd name="T75" fmla="*/ 8 h 60"/>
                <a:gd name="T76" fmla="*/ 63 w 80"/>
                <a:gd name="T77" fmla="*/ 2 h 60"/>
                <a:gd name="T78" fmla="*/ 65 w 80"/>
                <a:gd name="T79" fmla="*/ 8 h 60"/>
                <a:gd name="T80" fmla="*/ 66 w 80"/>
                <a:gd name="T81" fmla="*/ 8 h 60"/>
                <a:gd name="T82" fmla="*/ 64 w 80"/>
                <a:gd name="T83" fmla="*/ 11 h 60"/>
                <a:gd name="T84" fmla="*/ 58 w 80"/>
                <a:gd name="T85" fmla="*/ 1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" h="60">
                  <a:moveTo>
                    <a:pt x="50" y="17"/>
                  </a:moveTo>
                  <a:cubicBezTo>
                    <a:pt x="51" y="17"/>
                    <a:pt x="52" y="17"/>
                    <a:pt x="53" y="17"/>
                  </a:cubicBezTo>
                  <a:cubicBezTo>
                    <a:pt x="53" y="17"/>
                    <a:pt x="54" y="17"/>
                    <a:pt x="55" y="16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5" y="17"/>
                    <a:pt x="66" y="17"/>
                  </a:cubicBezTo>
                  <a:cubicBezTo>
                    <a:pt x="66" y="17"/>
                    <a:pt x="67" y="17"/>
                    <a:pt x="68" y="17"/>
                  </a:cubicBezTo>
                  <a:cubicBezTo>
                    <a:pt x="70" y="19"/>
                    <a:pt x="72" y="25"/>
                    <a:pt x="72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5"/>
                    <a:pt x="47" y="19"/>
                    <a:pt x="50" y="17"/>
                  </a:cubicBezTo>
                  <a:close/>
                  <a:moveTo>
                    <a:pt x="16" y="2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5" y="52"/>
                    <a:pt x="25" y="49"/>
                  </a:cubicBezTo>
                  <a:cubicBezTo>
                    <a:pt x="24" y="47"/>
                    <a:pt x="25" y="46"/>
                    <a:pt x="25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6" y="21"/>
                    <a:pt x="16" y="21"/>
                    <a:pt x="16" y="21"/>
                  </a:cubicBezTo>
                  <a:close/>
                  <a:moveTo>
                    <a:pt x="20" y="39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20" y="39"/>
                    <a:pt x="20" y="39"/>
                    <a:pt x="20" y="39"/>
                  </a:cubicBezTo>
                  <a:close/>
                  <a:moveTo>
                    <a:pt x="10" y="2"/>
                  </a:moveTo>
                  <a:cubicBezTo>
                    <a:pt x="14" y="2"/>
                    <a:pt x="17" y="5"/>
                    <a:pt x="17" y="10"/>
                  </a:cubicBezTo>
                  <a:cubicBezTo>
                    <a:pt x="17" y="14"/>
                    <a:pt x="14" y="17"/>
                    <a:pt x="10" y="17"/>
                  </a:cubicBezTo>
                  <a:cubicBezTo>
                    <a:pt x="5" y="17"/>
                    <a:pt x="2" y="14"/>
                    <a:pt x="2" y="10"/>
                  </a:cubicBezTo>
                  <a:cubicBezTo>
                    <a:pt x="2" y="5"/>
                    <a:pt x="5" y="2"/>
                    <a:pt x="10" y="2"/>
                  </a:cubicBezTo>
                  <a:close/>
                  <a:moveTo>
                    <a:pt x="54" y="11"/>
                  </a:moveTo>
                  <a:cubicBezTo>
                    <a:pt x="53" y="11"/>
                    <a:pt x="53" y="11"/>
                    <a:pt x="53" y="10"/>
                  </a:cubicBezTo>
                  <a:cubicBezTo>
                    <a:pt x="53" y="10"/>
                    <a:pt x="52" y="9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5"/>
                    <a:pt x="53" y="3"/>
                    <a:pt x="54" y="2"/>
                  </a:cubicBezTo>
                  <a:cubicBezTo>
                    <a:pt x="57" y="0"/>
                    <a:pt x="61" y="0"/>
                    <a:pt x="63" y="2"/>
                  </a:cubicBezTo>
                  <a:cubicBezTo>
                    <a:pt x="65" y="3"/>
                    <a:pt x="65" y="5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9"/>
                    <a:pt x="65" y="10"/>
                    <a:pt x="65" y="10"/>
                  </a:cubicBezTo>
                  <a:cubicBezTo>
                    <a:pt x="65" y="11"/>
                    <a:pt x="65" y="11"/>
                    <a:pt x="64" y="11"/>
                  </a:cubicBezTo>
                  <a:cubicBezTo>
                    <a:pt x="64" y="13"/>
                    <a:pt x="62" y="16"/>
                    <a:pt x="59" y="16"/>
                  </a:cubicBezTo>
                  <a:cubicBezTo>
                    <a:pt x="59" y="16"/>
                    <a:pt x="59" y="16"/>
                    <a:pt x="58" y="16"/>
                  </a:cubicBezTo>
                  <a:cubicBezTo>
                    <a:pt x="56" y="15"/>
                    <a:pt x="54" y="14"/>
                    <a:pt x="54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2951163" y="4455383"/>
            <a:ext cx="920505" cy="1259874"/>
            <a:chOff x="2951163" y="4388708"/>
            <a:chExt cx="920505" cy="1259874"/>
          </a:xfrm>
        </p:grpSpPr>
        <p:sp>
          <p:nvSpPr>
            <p:cNvPr id="63" name="任意多边形 62"/>
            <p:cNvSpPr/>
            <p:nvPr/>
          </p:nvSpPr>
          <p:spPr>
            <a:xfrm>
              <a:off x="2951163" y="4388708"/>
              <a:ext cx="920505" cy="1259874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solidFill>
              <a:srgbClr val="0053A3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45" tIns="536655" rIns="17146" bIns="536654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2700"/>
            </a:p>
          </p:txBody>
        </p:sp>
        <p:sp>
          <p:nvSpPr>
            <p:cNvPr id="64" name="Freeform 13"/>
            <p:cNvSpPr>
              <a:spLocks noEditPoints="1"/>
            </p:cNvSpPr>
            <p:nvPr/>
          </p:nvSpPr>
          <p:spPr bwMode="auto">
            <a:xfrm>
              <a:off x="3198813" y="4909134"/>
              <a:ext cx="450850" cy="490538"/>
            </a:xfrm>
            <a:custGeom>
              <a:avLst/>
              <a:gdLst>
                <a:gd name="T0" fmla="*/ 55 w 65"/>
                <a:gd name="T1" fmla="*/ 39 h 71"/>
                <a:gd name="T2" fmla="*/ 10 w 65"/>
                <a:gd name="T3" fmla="*/ 39 h 71"/>
                <a:gd name="T4" fmla="*/ 10 w 65"/>
                <a:gd name="T5" fmla="*/ 71 h 71"/>
                <a:gd name="T6" fmla="*/ 17 w 65"/>
                <a:gd name="T7" fmla="*/ 71 h 71"/>
                <a:gd name="T8" fmla="*/ 17 w 65"/>
                <a:gd name="T9" fmla="*/ 49 h 71"/>
                <a:gd name="T10" fmla="*/ 19 w 65"/>
                <a:gd name="T11" fmla="*/ 47 h 71"/>
                <a:gd name="T12" fmla="*/ 29 w 65"/>
                <a:gd name="T13" fmla="*/ 47 h 71"/>
                <a:gd name="T14" fmla="*/ 30 w 65"/>
                <a:gd name="T15" fmla="*/ 49 h 71"/>
                <a:gd name="T16" fmla="*/ 30 w 65"/>
                <a:gd name="T17" fmla="*/ 71 h 71"/>
                <a:gd name="T18" fmla="*/ 55 w 65"/>
                <a:gd name="T19" fmla="*/ 71 h 71"/>
                <a:gd name="T20" fmla="*/ 55 w 65"/>
                <a:gd name="T21" fmla="*/ 39 h 71"/>
                <a:gd name="T22" fmla="*/ 65 w 65"/>
                <a:gd name="T23" fmla="*/ 30 h 71"/>
                <a:gd name="T24" fmla="*/ 36 w 65"/>
                <a:gd name="T25" fmla="*/ 2 h 71"/>
                <a:gd name="T26" fmla="*/ 33 w 65"/>
                <a:gd name="T27" fmla="*/ 0 h 71"/>
                <a:gd name="T28" fmla="*/ 31 w 65"/>
                <a:gd name="T29" fmla="*/ 2 h 71"/>
                <a:gd name="T30" fmla="*/ 0 w 65"/>
                <a:gd name="T31" fmla="*/ 30 h 71"/>
                <a:gd name="T32" fmla="*/ 5 w 65"/>
                <a:gd name="T33" fmla="*/ 36 h 71"/>
                <a:gd name="T34" fmla="*/ 60 w 65"/>
                <a:gd name="T35" fmla="*/ 35 h 71"/>
                <a:gd name="T36" fmla="*/ 65 w 65"/>
                <a:gd name="T37" fmla="*/ 30 h 71"/>
                <a:gd name="T38" fmla="*/ 13 w 65"/>
                <a:gd name="T39" fmla="*/ 28 h 71"/>
                <a:gd name="T40" fmla="*/ 33 w 65"/>
                <a:gd name="T41" fmla="*/ 10 h 71"/>
                <a:gd name="T42" fmla="*/ 52 w 65"/>
                <a:gd name="T43" fmla="*/ 28 h 71"/>
                <a:gd name="T44" fmla="*/ 13 w 65"/>
                <a:gd name="T45" fmla="*/ 28 h 71"/>
                <a:gd name="T46" fmla="*/ 48 w 65"/>
                <a:gd name="T47" fmla="*/ 48 h 71"/>
                <a:gd name="T48" fmla="*/ 48 w 65"/>
                <a:gd name="T49" fmla="*/ 53 h 71"/>
                <a:gd name="T50" fmla="*/ 44 w 65"/>
                <a:gd name="T51" fmla="*/ 53 h 71"/>
                <a:gd name="T52" fmla="*/ 44 w 65"/>
                <a:gd name="T53" fmla="*/ 48 h 71"/>
                <a:gd name="T54" fmla="*/ 48 w 65"/>
                <a:gd name="T55" fmla="*/ 48 h 71"/>
                <a:gd name="T56" fmla="*/ 42 w 65"/>
                <a:gd name="T57" fmla="*/ 55 h 71"/>
                <a:gd name="T58" fmla="*/ 42 w 65"/>
                <a:gd name="T59" fmla="*/ 60 h 71"/>
                <a:gd name="T60" fmla="*/ 37 w 65"/>
                <a:gd name="T61" fmla="*/ 60 h 71"/>
                <a:gd name="T62" fmla="*/ 37 w 65"/>
                <a:gd name="T63" fmla="*/ 55 h 71"/>
                <a:gd name="T64" fmla="*/ 42 w 65"/>
                <a:gd name="T65" fmla="*/ 55 h 71"/>
                <a:gd name="T66" fmla="*/ 48 w 65"/>
                <a:gd name="T67" fmla="*/ 55 h 71"/>
                <a:gd name="T68" fmla="*/ 48 w 65"/>
                <a:gd name="T69" fmla="*/ 60 h 71"/>
                <a:gd name="T70" fmla="*/ 44 w 65"/>
                <a:gd name="T71" fmla="*/ 60 h 71"/>
                <a:gd name="T72" fmla="*/ 44 w 65"/>
                <a:gd name="T73" fmla="*/ 55 h 71"/>
                <a:gd name="T74" fmla="*/ 48 w 65"/>
                <a:gd name="T75" fmla="*/ 55 h 71"/>
                <a:gd name="T76" fmla="*/ 42 w 65"/>
                <a:gd name="T77" fmla="*/ 48 h 71"/>
                <a:gd name="T78" fmla="*/ 42 w 65"/>
                <a:gd name="T79" fmla="*/ 53 h 71"/>
                <a:gd name="T80" fmla="*/ 37 w 65"/>
                <a:gd name="T81" fmla="*/ 53 h 71"/>
                <a:gd name="T82" fmla="*/ 37 w 65"/>
                <a:gd name="T83" fmla="*/ 48 h 71"/>
                <a:gd name="T84" fmla="*/ 42 w 65"/>
                <a:gd name="T85" fmla="*/ 4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" h="71">
                  <a:moveTo>
                    <a:pt x="55" y="39"/>
                  </a:moveTo>
                  <a:cubicBezTo>
                    <a:pt x="10" y="39"/>
                    <a:pt x="10" y="39"/>
                    <a:pt x="10" y="3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8" y="47"/>
                    <a:pt x="1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7"/>
                    <a:pt x="30" y="48"/>
                    <a:pt x="30" y="49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39"/>
                    <a:pt x="55" y="39"/>
                    <a:pt x="55" y="39"/>
                  </a:cubicBezTo>
                  <a:close/>
                  <a:moveTo>
                    <a:pt x="65" y="30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5" y="30"/>
                    <a:pt x="65" y="30"/>
                    <a:pt x="65" y="30"/>
                  </a:cubicBezTo>
                  <a:close/>
                  <a:moveTo>
                    <a:pt x="13" y="28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13" y="28"/>
                    <a:pt x="13" y="28"/>
                    <a:pt x="13" y="28"/>
                  </a:cubicBezTo>
                  <a:close/>
                  <a:moveTo>
                    <a:pt x="48" y="48"/>
                  </a:moveTo>
                  <a:cubicBezTo>
                    <a:pt x="48" y="53"/>
                    <a:pt x="48" y="53"/>
                    <a:pt x="48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8" y="48"/>
                    <a:pt x="48" y="48"/>
                    <a:pt x="48" y="48"/>
                  </a:cubicBezTo>
                  <a:close/>
                  <a:moveTo>
                    <a:pt x="42" y="55"/>
                  </a:moveTo>
                  <a:cubicBezTo>
                    <a:pt x="42" y="60"/>
                    <a:pt x="42" y="60"/>
                    <a:pt x="4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2" y="55"/>
                    <a:pt x="42" y="55"/>
                    <a:pt x="42" y="55"/>
                  </a:cubicBezTo>
                  <a:close/>
                  <a:moveTo>
                    <a:pt x="48" y="55"/>
                  </a:moveTo>
                  <a:cubicBezTo>
                    <a:pt x="48" y="60"/>
                    <a:pt x="48" y="60"/>
                    <a:pt x="4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8" y="55"/>
                    <a:pt x="48" y="55"/>
                    <a:pt x="48" y="55"/>
                  </a:cubicBezTo>
                  <a:close/>
                  <a:moveTo>
                    <a:pt x="42" y="48"/>
                  </a:moveTo>
                  <a:cubicBezTo>
                    <a:pt x="42" y="53"/>
                    <a:pt x="42" y="53"/>
                    <a:pt x="42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48"/>
                    <a:pt x="37" y="48"/>
                    <a:pt x="37" y="48"/>
                  </a:cubicBezTo>
                  <a:lnTo>
                    <a:pt x="42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5" name="Freeform 21"/>
          <p:cNvSpPr>
            <a:spLocks noEditPoints="1"/>
          </p:cNvSpPr>
          <p:nvPr/>
        </p:nvSpPr>
        <p:spPr bwMode="auto">
          <a:xfrm rot="16200000">
            <a:off x="3190248" y="2753530"/>
            <a:ext cx="442334" cy="502458"/>
          </a:xfrm>
          <a:custGeom>
            <a:avLst/>
            <a:gdLst>
              <a:gd name="T0" fmla="*/ 30 w 54"/>
              <a:gd name="T1" fmla="*/ 61 h 62"/>
              <a:gd name="T2" fmla="*/ 24 w 54"/>
              <a:gd name="T3" fmla="*/ 61 h 62"/>
              <a:gd name="T4" fmla="*/ 6 w 54"/>
              <a:gd name="T5" fmla="*/ 62 h 62"/>
              <a:gd name="T6" fmla="*/ 0 w 54"/>
              <a:gd name="T7" fmla="*/ 62 h 62"/>
              <a:gd name="T8" fmla="*/ 0 w 54"/>
              <a:gd name="T9" fmla="*/ 54 h 62"/>
              <a:gd name="T10" fmla="*/ 2 w 54"/>
              <a:gd name="T11" fmla="*/ 35 h 62"/>
              <a:gd name="T12" fmla="*/ 2 w 54"/>
              <a:gd name="T13" fmla="*/ 28 h 62"/>
              <a:gd name="T14" fmla="*/ 0 w 54"/>
              <a:gd name="T15" fmla="*/ 8 h 62"/>
              <a:gd name="T16" fmla="*/ 0 w 54"/>
              <a:gd name="T17" fmla="*/ 0 h 62"/>
              <a:gd name="T18" fmla="*/ 6 w 54"/>
              <a:gd name="T19" fmla="*/ 0 h 62"/>
              <a:gd name="T20" fmla="*/ 24 w 54"/>
              <a:gd name="T21" fmla="*/ 1 h 62"/>
              <a:gd name="T22" fmla="*/ 30 w 54"/>
              <a:gd name="T23" fmla="*/ 1 h 62"/>
              <a:gd name="T24" fmla="*/ 47 w 54"/>
              <a:gd name="T25" fmla="*/ 0 h 62"/>
              <a:gd name="T26" fmla="*/ 54 w 54"/>
              <a:gd name="T27" fmla="*/ 0 h 62"/>
              <a:gd name="T28" fmla="*/ 54 w 54"/>
              <a:gd name="T29" fmla="*/ 8 h 62"/>
              <a:gd name="T30" fmla="*/ 52 w 54"/>
              <a:gd name="T31" fmla="*/ 28 h 62"/>
              <a:gd name="T32" fmla="*/ 52 w 54"/>
              <a:gd name="T33" fmla="*/ 35 h 62"/>
              <a:gd name="T34" fmla="*/ 54 w 54"/>
              <a:gd name="T35" fmla="*/ 54 h 62"/>
              <a:gd name="T36" fmla="*/ 54 w 54"/>
              <a:gd name="T37" fmla="*/ 62 h 62"/>
              <a:gd name="T38" fmla="*/ 47 w 54"/>
              <a:gd name="T39" fmla="*/ 62 h 62"/>
              <a:gd name="T40" fmla="*/ 30 w 54"/>
              <a:gd name="T41" fmla="*/ 61 h 62"/>
              <a:gd name="T42" fmla="*/ 44 w 54"/>
              <a:gd name="T43" fmla="*/ 10 h 62"/>
              <a:gd name="T44" fmla="*/ 11 w 54"/>
              <a:gd name="T45" fmla="*/ 10 h 62"/>
              <a:gd name="T46" fmla="*/ 11 w 54"/>
              <a:gd name="T47" fmla="*/ 52 h 62"/>
              <a:gd name="T48" fmla="*/ 44 w 54"/>
              <a:gd name="T49" fmla="*/ 52 h 62"/>
              <a:gd name="T50" fmla="*/ 44 w 54"/>
              <a:gd name="T51" fmla="*/ 1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4" h="62">
                <a:moveTo>
                  <a:pt x="30" y="61"/>
                </a:moveTo>
                <a:cubicBezTo>
                  <a:pt x="24" y="61"/>
                  <a:pt x="24" y="61"/>
                  <a:pt x="24" y="61"/>
                </a:cubicBezTo>
                <a:cubicBezTo>
                  <a:pt x="19" y="55"/>
                  <a:pt x="13" y="57"/>
                  <a:pt x="6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4"/>
                  <a:pt x="0" y="54"/>
                  <a:pt x="0" y="54"/>
                </a:cubicBezTo>
                <a:cubicBezTo>
                  <a:pt x="6" y="47"/>
                  <a:pt x="8" y="40"/>
                  <a:pt x="2" y="35"/>
                </a:cubicBezTo>
                <a:cubicBezTo>
                  <a:pt x="2" y="28"/>
                  <a:pt x="2" y="28"/>
                  <a:pt x="2" y="28"/>
                </a:cubicBezTo>
                <a:cubicBezTo>
                  <a:pt x="8" y="22"/>
                  <a:pt x="6" y="16"/>
                  <a:pt x="0" y="8"/>
                </a:cubicBezTo>
                <a:cubicBezTo>
                  <a:pt x="0" y="0"/>
                  <a:pt x="0" y="0"/>
                  <a:pt x="0" y="0"/>
                </a:cubicBezTo>
                <a:cubicBezTo>
                  <a:pt x="6" y="0"/>
                  <a:pt x="6" y="0"/>
                  <a:pt x="6" y="0"/>
                </a:cubicBezTo>
                <a:cubicBezTo>
                  <a:pt x="13" y="5"/>
                  <a:pt x="19" y="7"/>
                  <a:pt x="24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5" y="7"/>
                  <a:pt x="41" y="5"/>
                  <a:pt x="47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8"/>
                  <a:pt x="54" y="8"/>
                  <a:pt x="54" y="8"/>
                </a:cubicBezTo>
                <a:cubicBezTo>
                  <a:pt x="49" y="16"/>
                  <a:pt x="47" y="22"/>
                  <a:pt x="52" y="28"/>
                </a:cubicBezTo>
                <a:cubicBezTo>
                  <a:pt x="52" y="35"/>
                  <a:pt x="52" y="35"/>
                  <a:pt x="52" y="35"/>
                </a:cubicBezTo>
                <a:cubicBezTo>
                  <a:pt x="47" y="40"/>
                  <a:pt x="49" y="47"/>
                  <a:pt x="54" y="54"/>
                </a:cubicBezTo>
                <a:cubicBezTo>
                  <a:pt x="54" y="62"/>
                  <a:pt x="54" y="62"/>
                  <a:pt x="54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1" y="57"/>
                  <a:pt x="35" y="55"/>
                  <a:pt x="30" y="61"/>
                </a:cubicBezTo>
                <a:close/>
                <a:moveTo>
                  <a:pt x="44" y="10"/>
                </a:moveTo>
                <a:cubicBezTo>
                  <a:pt x="32" y="10"/>
                  <a:pt x="23" y="10"/>
                  <a:pt x="11" y="10"/>
                </a:cubicBezTo>
                <a:cubicBezTo>
                  <a:pt x="11" y="25"/>
                  <a:pt x="11" y="36"/>
                  <a:pt x="11" y="52"/>
                </a:cubicBezTo>
                <a:cubicBezTo>
                  <a:pt x="23" y="52"/>
                  <a:pt x="32" y="52"/>
                  <a:pt x="44" y="52"/>
                </a:cubicBezTo>
                <a:cubicBezTo>
                  <a:pt x="44" y="36"/>
                  <a:pt x="44" y="25"/>
                  <a:pt x="44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矩形 53"/>
          <p:cNvSpPr>
            <a:spLocks noChangeArrowheads="1"/>
          </p:cNvSpPr>
          <p:nvPr/>
        </p:nvSpPr>
        <p:spPr bwMode="auto">
          <a:xfrm>
            <a:off x="0" y="1561021"/>
            <a:ext cx="2160588" cy="10800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项目说明</a:t>
            </a:r>
          </a:p>
        </p:txBody>
      </p:sp>
      <p:sp>
        <p:nvSpPr>
          <p:cNvPr id="67" name="矩形 53"/>
          <p:cNvSpPr>
            <a:spLocks noChangeArrowheads="1"/>
          </p:cNvSpPr>
          <p:nvPr/>
        </p:nvSpPr>
        <p:spPr bwMode="auto">
          <a:xfrm>
            <a:off x="0" y="264515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架构分工</a:t>
            </a:r>
          </a:p>
        </p:txBody>
      </p:sp>
      <p:sp>
        <p:nvSpPr>
          <p:cNvPr id="68" name="矩形 53"/>
          <p:cNvSpPr>
            <a:spLocks noChangeArrowheads="1"/>
          </p:cNvSpPr>
          <p:nvPr/>
        </p:nvSpPr>
        <p:spPr bwMode="auto">
          <a:xfrm>
            <a:off x="0" y="372928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硬件实现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53"/>
          <p:cNvSpPr>
            <a:spLocks noChangeArrowheads="1"/>
          </p:cNvSpPr>
          <p:nvPr/>
        </p:nvSpPr>
        <p:spPr bwMode="auto">
          <a:xfrm>
            <a:off x="0" y="4801219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成果展示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等腰三角形 69"/>
          <p:cNvSpPr>
            <a:spLocks noChangeAspect="1"/>
          </p:cNvSpPr>
          <p:nvPr/>
        </p:nvSpPr>
        <p:spPr>
          <a:xfrm rot="16200000">
            <a:off x="1925050" y="1992400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3" b="14882"/>
          <a:stretch/>
        </p:blipFill>
        <p:spPr>
          <a:xfrm rot="5400000">
            <a:off x="3432905" y="857027"/>
            <a:ext cx="4429121" cy="611016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6" t="1" b="42205"/>
          <a:stretch/>
        </p:blipFill>
        <p:spPr>
          <a:xfrm>
            <a:off x="2592388" y="1705537"/>
            <a:ext cx="6119811" cy="442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41" grpId="0" animBg="1"/>
      <p:bldP spid="47" grpId="0"/>
      <p:bldP spid="48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941638" y="2528888"/>
            <a:ext cx="1800225" cy="1800225"/>
            <a:chOff x="2941638" y="2528888"/>
            <a:chExt cx="1800225" cy="1800225"/>
          </a:xfrm>
        </p:grpSpPr>
        <p:sp>
          <p:nvSpPr>
            <p:cNvPr id="42" name="椭圆 41"/>
            <p:cNvSpPr/>
            <p:nvPr/>
          </p:nvSpPr>
          <p:spPr bwMode="auto">
            <a:xfrm>
              <a:off x="2941638" y="2528888"/>
              <a:ext cx="1800225" cy="1800225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auto">
            <a:xfrm>
              <a:off x="3255837" y="2963370"/>
              <a:ext cx="1171826" cy="908811"/>
            </a:xfrm>
            <a:custGeom>
              <a:avLst/>
              <a:gdLst>
                <a:gd name="T0" fmla="*/ 55 w 77"/>
                <a:gd name="T1" fmla="*/ 14 h 59"/>
                <a:gd name="T2" fmla="*/ 4 w 77"/>
                <a:gd name="T3" fmla="*/ 18 h 59"/>
                <a:gd name="T4" fmla="*/ 65 w 77"/>
                <a:gd name="T5" fmla="*/ 55 h 59"/>
                <a:gd name="T6" fmla="*/ 67 w 77"/>
                <a:gd name="T7" fmla="*/ 34 h 59"/>
                <a:gd name="T8" fmla="*/ 68 w 77"/>
                <a:gd name="T9" fmla="*/ 32 h 59"/>
                <a:gd name="T10" fmla="*/ 68 w 77"/>
                <a:gd name="T11" fmla="*/ 31 h 59"/>
                <a:gd name="T12" fmla="*/ 68 w 77"/>
                <a:gd name="T13" fmla="*/ 59 h 59"/>
                <a:gd name="T14" fmla="*/ 2 w 77"/>
                <a:gd name="T15" fmla="*/ 59 h 59"/>
                <a:gd name="T16" fmla="*/ 0 w 77"/>
                <a:gd name="T17" fmla="*/ 57 h 59"/>
                <a:gd name="T18" fmla="*/ 0 w 77"/>
                <a:gd name="T19" fmla="*/ 14 h 59"/>
                <a:gd name="T20" fmla="*/ 10 w 77"/>
                <a:gd name="T21" fmla="*/ 38 h 59"/>
                <a:gd name="T22" fmla="*/ 29 w 77"/>
                <a:gd name="T23" fmla="*/ 41 h 59"/>
                <a:gd name="T24" fmla="*/ 10 w 77"/>
                <a:gd name="T25" fmla="*/ 38 h 59"/>
                <a:gd name="T26" fmla="*/ 10 w 77"/>
                <a:gd name="T27" fmla="*/ 33 h 59"/>
                <a:gd name="T28" fmla="*/ 43 w 77"/>
                <a:gd name="T29" fmla="*/ 30 h 59"/>
                <a:gd name="T30" fmla="*/ 10 w 77"/>
                <a:gd name="T31" fmla="*/ 22 h 59"/>
                <a:gd name="T32" fmla="*/ 43 w 77"/>
                <a:gd name="T33" fmla="*/ 25 h 59"/>
                <a:gd name="T34" fmla="*/ 10 w 77"/>
                <a:gd name="T35" fmla="*/ 22 h 59"/>
                <a:gd name="T36" fmla="*/ 71 w 77"/>
                <a:gd name="T37" fmla="*/ 9 h 59"/>
                <a:gd name="T38" fmla="*/ 67 w 77"/>
                <a:gd name="T39" fmla="*/ 25 h 59"/>
                <a:gd name="T40" fmla="*/ 70 w 77"/>
                <a:gd name="T41" fmla="*/ 24 h 59"/>
                <a:gd name="T42" fmla="*/ 76 w 77"/>
                <a:gd name="T43" fmla="*/ 10 h 59"/>
                <a:gd name="T44" fmla="*/ 75 w 77"/>
                <a:gd name="T45" fmla="*/ 8 h 59"/>
                <a:gd name="T46" fmla="*/ 61 w 77"/>
                <a:gd name="T47" fmla="*/ 9 h 59"/>
                <a:gd name="T48" fmla="*/ 65 w 77"/>
                <a:gd name="T49" fmla="*/ 29 h 59"/>
                <a:gd name="T50" fmla="*/ 52 w 77"/>
                <a:gd name="T51" fmla="*/ 40 h 59"/>
                <a:gd name="T52" fmla="*/ 50 w 77"/>
                <a:gd name="T53" fmla="*/ 49 h 59"/>
                <a:gd name="T54" fmla="*/ 53 w 77"/>
                <a:gd name="T55" fmla="*/ 45 h 59"/>
                <a:gd name="T56" fmla="*/ 54 w 77"/>
                <a:gd name="T57" fmla="*/ 43 h 59"/>
                <a:gd name="T58" fmla="*/ 54 w 77"/>
                <a:gd name="T59" fmla="*/ 46 h 59"/>
                <a:gd name="T60" fmla="*/ 53 w 77"/>
                <a:gd name="T61" fmla="*/ 50 h 59"/>
                <a:gd name="T62" fmla="*/ 59 w 77"/>
                <a:gd name="T63" fmla="*/ 42 h 59"/>
                <a:gd name="T64" fmla="*/ 64 w 77"/>
                <a:gd name="T65" fmla="*/ 30 h 59"/>
                <a:gd name="T66" fmla="*/ 51 w 77"/>
                <a:gd name="T67" fmla="*/ 38 h 59"/>
                <a:gd name="T68" fmla="*/ 64 w 77"/>
                <a:gd name="T69" fmla="*/ 30 h 59"/>
                <a:gd name="T70" fmla="*/ 24 w 77"/>
                <a:gd name="T71" fmla="*/ 52 h 59"/>
                <a:gd name="T72" fmla="*/ 29 w 77"/>
                <a:gd name="T73" fmla="*/ 48 h 59"/>
                <a:gd name="T74" fmla="*/ 30 w 77"/>
                <a:gd name="T75" fmla="*/ 52 h 59"/>
                <a:gd name="T76" fmla="*/ 37 w 77"/>
                <a:gd name="T77" fmla="*/ 50 h 59"/>
                <a:gd name="T78" fmla="*/ 40 w 77"/>
                <a:gd name="T79" fmla="*/ 51 h 59"/>
                <a:gd name="T80" fmla="*/ 40 w 77"/>
                <a:gd name="T81" fmla="*/ 51 h 59"/>
                <a:gd name="T82" fmla="*/ 40 w 77"/>
                <a:gd name="T83" fmla="*/ 54 h 59"/>
                <a:gd name="T84" fmla="*/ 46 w 77"/>
                <a:gd name="T85" fmla="*/ 55 h 59"/>
                <a:gd name="T86" fmla="*/ 43 w 77"/>
                <a:gd name="T87" fmla="*/ 52 h 59"/>
                <a:gd name="T88" fmla="*/ 43 w 77"/>
                <a:gd name="T89" fmla="*/ 52 h 59"/>
                <a:gd name="T90" fmla="*/ 42 w 77"/>
                <a:gd name="T91" fmla="*/ 48 h 59"/>
                <a:gd name="T92" fmla="*/ 39 w 77"/>
                <a:gd name="T93" fmla="*/ 49 h 59"/>
                <a:gd name="T94" fmla="*/ 31 w 77"/>
                <a:gd name="T95" fmla="*/ 49 h 59"/>
                <a:gd name="T96" fmla="*/ 23 w 77"/>
                <a:gd name="T97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59">
                  <a:moveTo>
                    <a:pt x="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55" y="16"/>
                    <a:pt x="54" y="17"/>
                    <a:pt x="5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38"/>
                    <a:pt x="66" y="36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lose/>
                  <a:moveTo>
                    <a:pt x="10" y="38"/>
                  </a:moveTo>
                  <a:cubicBezTo>
                    <a:pt x="10" y="41"/>
                    <a:pt x="10" y="41"/>
                    <a:pt x="10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10" y="38"/>
                    <a:pt x="10" y="38"/>
                    <a:pt x="10" y="38"/>
                  </a:cubicBezTo>
                  <a:close/>
                  <a:moveTo>
                    <a:pt x="10" y="30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10" y="30"/>
                    <a:pt x="10" y="30"/>
                    <a:pt x="10" y="30"/>
                  </a:cubicBezTo>
                  <a:close/>
                  <a:moveTo>
                    <a:pt x="10" y="22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10" y="22"/>
                    <a:pt x="10" y="22"/>
                    <a:pt x="10" y="22"/>
                  </a:cubicBezTo>
                  <a:close/>
                  <a:moveTo>
                    <a:pt x="70" y="12"/>
                  </a:moveTo>
                  <a:cubicBezTo>
                    <a:pt x="71" y="11"/>
                    <a:pt x="71" y="10"/>
                    <a:pt x="71" y="9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2" y="13"/>
                    <a:pt x="67" y="24"/>
                    <a:pt x="67" y="25"/>
                  </a:cubicBezTo>
                  <a:cubicBezTo>
                    <a:pt x="68" y="27"/>
                    <a:pt x="69" y="27"/>
                    <a:pt x="69" y="27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24"/>
                    <a:pt x="69" y="24"/>
                    <a:pt x="69" y="24"/>
                  </a:cubicBezTo>
                  <a:cubicBezTo>
                    <a:pt x="69" y="24"/>
                    <a:pt x="76" y="10"/>
                    <a:pt x="76" y="1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0"/>
                    <a:pt x="65" y="0"/>
                    <a:pt x="61" y="9"/>
                  </a:cubicBezTo>
                  <a:cubicBezTo>
                    <a:pt x="59" y="15"/>
                    <a:pt x="57" y="20"/>
                    <a:pt x="55" y="25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7" y="23"/>
                    <a:pt x="69" y="18"/>
                    <a:pt x="70" y="12"/>
                  </a:cubicBezTo>
                  <a:close/>
                  <a:moveTo>
                    <a:pt x="52" y="40"/>
                  </a:moveTo>
                  <a:cubicBezTo>
                    <a:pt x="49" y="42"/>
                    <a:pt x="49" y="42"/>
                    <a:pt x="49" y="42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2" y="45"/>
                    <a:pt x="52" y="44"/>
                    <a:pt x="52" y="44"/>
                  </a:cubicBezTo>
                  <a:cubicBezTo>
                    <a:pt x="53" y="43"/>
                    <a:pt x="54" y="42"/>
                    <a:pt x="54" y="43"/>
                  </a:cubicBezTo>
                  <a:cubicBezTo>
                    <a:pt x="55" y="43"/>
                    <a:pt x="55" y="44"/>
                    <a:pt x="55" y="45"/>
                  </a:cubicBezTo>
                  <a:cubicBezTo>
                    <a:pt x="55" y="45"/>
                    <a:pt x="54" y="46"/>
                    <a:pt x="54" y="46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64" y="30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4" y="31"/>
                    <a:pt x="53" y="34"/>
                    <a:pt x="51" y="38"/>
                  </a:cubicBezTo>
                  <a:cubicBezTo>
                    <a:pt x="54" y="39"/>
                    <a:pt x="57" y="40"/>
                    <a:pt x="59" y="41"/>
                  </a:cubicBezTo>
                  <a:cubicBezTo>
                    <a:pt x="61" y="38"/>
                    <a:pt x="63" y="34"/>
                    <a:pt x="64" y="30"/>
                  </a:cubicBezTo>
                  <a:close/>
                  <a:moveTo>
                    <a:pt x="23" y="50"/>
                  </a:move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30" y="46"/>
                    <a:pt x="30" y="47"/>
                  </a:cubicBezTo>
                  <a:cubicBezTo>
                    <a:pt x="30" y="47"/>
                    <a:pt x="30" y="47"/>
                    <a:pt x="29" y="48"/>
                  </a:cubicBezTo>
                  <a:cubicBezTo>
                    <a:pt x="28" y="49"/>
                    <a:pt x="28" y="49"/>
                    <a:pt x="28" y="50"/>
                  </a:cubicBezTo>
                  <a:cubicBezTo>
                    <a:pt x="28" y="51"/>
                    <a:pt x="28" y="52"/>
                    <a:pt x="30" y="52"/>
                  </a:cubicBezTo>
                  <a:cubicBezTo>
                    <a:pt x="32" y="52"/>
                    <a:pt x="33" y="51"/>
                    <a:pt x="34" y="51"/>
                  </a:cubicBezTo>
                  <a:cubicBezTo>
                    <a:pt x="35" y="51"/>
                    <a:pt x="36" y="50"/>
                    <a:pt x="37" y="50"/>
                  </a:cubicBezTo>
                  <a:cubicBezTo>
                    <a:pt x="37" y="51"/>
                    <a:pt x="37" y="51"/>
                    <a:pt x="38" y="51"/>
                  </a:cubicBezTo>
                  <a:cubicBezTo>
                    <a:pt x="38" y="51"/>
                    <a:pt x="39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2"/>
                    <a:pt x="40" y="53"/>
                    <a:pt x="40" y="54"/>
                  </a:cubicBezTo>
                  <a:cubicBezTo>
                    <a:pt x="40" y="55"/>
                    <a:pt x="41" y="55"/>
                    <a:pt x="42" y="55"/>
                  </a:cubicBezTo>
                  <a:cubicBezTo>
                    <a:pt x="43" y="54"/>
                    <a:pt x="46" y="55"/>
                    <a:pt x="46" y="55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4" y="52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49"/>
                    <a:pt x="43" y="48"/>
                    <a:pt x="42" y="48"/>
                  </a:cubicBezTo>
                  <a:cubicBezTo>
                    <a:pt x="41" y="48"/>
                    <a:pt x="40" y="48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7" y="47"/>
                    <a:pt x="35" y="48"/>
                    <a:pt x="33" y="49"/>
                  </a:cubicBezTo>
                  <a:cubicBezTo>
                    <a:pt x="33" y="49"/>
                    <a:pt x="32" y="49"/>
                    <a:pt x="31" y="49"/>
                  </a:cubicBezTo>
                  <a:cubicBezTo>
                    <a:pt x="32" y="48"/>
                    <a:pt x="33" y="48"/>
                    <a:pt x="33" y="47"/>
                  </a:cubicBezTo>
                  <a:cubicBezTo>
                    <a:pt x="33" y="42"/>
                    <a:pt x="23" y="50"/>
                    <a:pt x="23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5067360" y="3198168"/>
            <a:ext cx="4076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prstClr val="black">
                    <a:alpha val="75000"/>
                  </a:prstClr>
                </a:solidFill>
              </a:rPr>
              <a:t>二</a:t>
            </a:r>
            <a:r>
              <a:rPr lang="zh-CN" altLang="en-US" sz="3600" dirty="0" smtClean="0">
                <a:solidFill>
                  <a:prstClr val="black">
                    <a:alpha val="75000"/>
                  </a:prstClr>
                </a:solidFill>
              </a:rPr>
              <a:t>、架构分工处理</a:t>
            </a:r>
            <a:endParaRPr lang="zh-CN" altLang="en-US" sz="3600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17" name="矩形 53"/>
          <p:cNvSpPr>
            <a:spLocks noChangeArrowheads="1"/>
          </p:cNvSpPr>
          <p:nvPr/>
        </p:nvSpPr>
        <p:spPr bwMode="auto">
          <a:xfrm>
            <a:off x="0" y="2641021"/>
            <a:ext cx="2160588" cy="10800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架构分工</a:t>
            </a:r>
          </a:p>
        </p:txBody>
      </p:sp>
      <p:sp>
        <p:nvSpPr>
          <p:cNvPr id="18" name="矩形 53"/>
          <p:cNvSpPr>
            <a:spLocks noChangeArrowheads="1"/>
          </p:cNvSpPr>
          <p:nvPr/>
        </p:nvSpPr>
        <p:spPr bwMode="auto">
          <a:xfrm>
            <a:off x="-7266" y="156102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项目说明</a:t>
            </a:r>
          </a:p>
        </p:txBody>
      </p:sp>
      <p:sp>
        <p:nvSpPr>
          <p:cNvPr id="19" name="矩形 53"/>
          <p:cNvSpPr>
            <a:spLocks noChangeArrowheads="1"/>
          </p:cNvSpPr>
          <p:nvPr/>
        </p:nvSpPr>
        <p:spPr bwMode="auto">
          <a:xfrm>
            <a:off x="0" y="372928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硬件实现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53"/>
          <p:cNvSpPr>
            <a:spLocks noChangeArrowheads="1"/>
          </p:cNvSpPr>
          <p:nvPr/>
        </p:nvSpPr>
        <p:spPr bwMode="auto">
          <a:xfrm>
            <a:off x="0" y="4801219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成果展示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等腰三角形 20"/>
          <p:cNvSpPr>
            <a:spLocks noChangeAspect="1"/>
          </p:cNvSpPr>
          <p:nvPr/>
        </p:nvSpPr>
        <p:spPr>
          <a:xfrm rot="16200000">
            <a:off x="1918701" y="3122205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84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44" grpId="0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765664" y="243839"/>
            <a:ext cx="2944304" cy="1800001"/>
            <a:chOff x="5765664" y="-1"/>
            <a:chExt cx="2944304" cy="1800001"/>
          </a:xfrm>
        </p:grpSpPr>
        <p:sp>
          <p:nvSpPr>
            <p:cNvPr id="35" name="等腰三角形 34"/>
            <p:cNvSpPr/>
            <p:nvPr/>
          </p:nvSpPr>
          <p:spPr>
            <a:xfrm rot="16200000">
              <a:off x="5167816" y="597848"/>
              <a:ext cx="1800000" cy="604304"/>
            </a:xfrm>
            <a:prstGeom prst="triangle">
              <a:avLst>
                <a:gd name="adj" fmla="val 66425"/>
              </a:avLst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6369967" y="-1"/>
              <a:ext cx="2340001" cy="1800001"/>
              <a:chOff x="6372199" y="-1"/>
              <a:chExt cx="2340001" cy="1800001"/>
            </a:xfrm>
          </p:grpSpPr>
          <p:pic>
            <p:nvPicPr>
              <p:cNvPr id="37" name="图片 36">
                <a:hlinkClick r:id="rId2"/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20"/>
              <a:stretch/>
            </p:blipFill>
            <p:spPr>
              <a:xfrm>
                <a:off x="6372199" y="-1"/>
                <a:ext cx="2336953" cy="1440001"/>
              </a:xfrm>
              <a:prstGeom prst="rect">
                <a:avLst/>
              </a:prstGeom>
            </p:spPr>
          </p:pic>
          <p:sp>
            <p:nvSpPr>
              <p:cNvPr id="38" name="矩形 53"/>
              <p:cNvSpPr>
                <a:spLocks noChangeArrowheads="1"/>
              </p:cNvSpPr>
              <p:nvPr/>
            </p:nvSpPr>
            <p:spPr bwMode="auto">
              <a:xfrm>
                <a:off x="6372200" y="1440000"/>
                <a:ext cx="2340000" cy="360000"/>
              </a:xfrm>
              <a:prstGeom prst="rect">
                <a:avLst/>
              </a:prstGeom>
              <a:solidFill>
                <a:srgbClr val="0053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键盘输入模块</a:t>
                </a:r>
                <a:endParaRPr lang="en-US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2806081" y="1950384"/>
            <a:ext cx="2940886" cy="1800000"/>
            <a:chOff x="2806081" y="1011600"/>
            <a:chExt cx="2940886" cy="1800000"/>
          </a:xfrm>
        </p:grpSpPr>
        <p:sp>
          <p:nvSpPr>
            <p:cNvPr id="40" name="等腰三角形 39"/>
            <p:cNvSpPr/>
            <p:nvPr/>
          </p:nvSpPr>
          <p:spPr>
            <a:xfrm rot="5400000" flipH="1">
              <a:off x="4544815" y="1609448"/>
              <a:ext cx="1799999" cy="604304"/>
            </a:xfrm>
            <a:prstGeom prst="triangle">
              <a:avLst>
                <a:gd name="adj" fmla="val 59598"/>
              </a:avLst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2806081" y="1011600"/>
              <a:ext cx="2340000" cy="1800000"/>
              <a:chOff x="6372200" y="0"/>
              <a:chExt cx="2340000" cy="1800000"/>
            </a:xfrm>
          </p:grpSpPr>
          <p:pic>
            <p:nvPicPr>
              <p:cNvPr id="42" name="图片 41">
                <a:hlinkClick r:id="rId4"/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5248" y="0"/>
                <a:ext cx="2333534" cy="1440000"/>
              </a:xfrm>
              <a:prstGeom prst="rect">
                <a:avLst/>
              </a:prstGeom>
            </p:spPr>
          </p:pic>
          <p:sp>
            <p:nvSpPr>
              <p:cNvPr id="43" name="矩形 53"/>
              <p:cNvSpPr>
                <a:spLocks noChangeArrowheads="1"/>
              </p:cNvSpPr>
              <p:nvPr/>
            </p:nvSpPr>
            <p:spPr bwMode="auto">
              <a:xfrm>
                <a:off x="6372200" y="1440000"/>
                <a:ext cx="2340000" cy="360000"/>
              </a:xfrm>
              <a:prstGeom prst="rect">
                <a:avLst/>
              </a:prstGeom>
              <a:solidFill>
                <a:srgbClr val="0053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逻辑控制模块</a:t>
                </a:r>
                <a:endParaRPr lang="en-US" altLang="zh-CN" sz="11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5765664" y="3474984"/>
            <a:ext cx="2944304" cy="1799064"/>
            <a:chOff x="5765664" y="2024136"/>
            <a:chExt cx="2944304" cy="1799064"/>
          </a:xfrm>
        </p:grpSpPr>
        <p:sp>
          <p:nvSpPr>
            <p:cNvPr id="45" name="等腰三角形 44"/>
            <p:cNvSpPr/>
            <p:nvPr/>
          </p:nvSpPr>
          <p:spPr>
            <a:xfrm rot="16200000">
              <a:off x="5168284" y="2621516"/>
              <a:ext cx="1799063" cy="604304"/>
            </a:xfrm>
            <a:prstGeom prst="triangle">
              <a:avLst>
                <a:gd name="adj" fmla="val 51961"/>
              </a:avLst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6363826" y="2024137"/>
              <a:ext cx="2346142" cy="1799063"/>
              <a:chOff x="6366058" y="937"/>
              <a:chExt cx="2346142" cy="1799063"/>
            </a:xfrm>
          </p:grpSpPr>
          <p:pic>
            <p:nvPicPr>
              <p:cNvPr id="47" name="图片 46">
                <a:hlinkClick r:id="rId6"/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6058" y="937"/>
                <a:ext cx="2346142" cy="1438125"/>
              </a:xfrm>
              <a:prstGeom prst="rect">
                <a:avLst/>
              </a:prstGeom>
            </p:spPr>
          </p:pic>
          <p:sp>
            <p:nvSpPr>
              <p:cNvPr id="48" name="矩形 53"/>
              <p:cNvSpPr>
                <a:spLocks noChangeArrowheads="1"/>
              </p:cNvSpPr>
              <p:nvPr/>
            </p:nvSpPr>
            <p:spPr bwMode="auto">
              <a:xfrm>
                <a:off x="6372200" y="1440000"/>
                <a:ext cx="2340000" cy="360000"/>
              </a:xfrm>
              <a:prstGeom prst="rect">
                <a:avLst/>
              </a:prstGeom>
              <a:solidFill>
                <a:srgbClr val="0053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数据路径模块</a:t>
                </a:r>
                <a:endParaRPr lang="en-US" altLang="zh-CN" sz="11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2806081" y="4974264"/>
            <a:ext cx="2940886" cy="1799064"/>
            <a:chOff x="2806081" y="3035736"/>
            <a:chExt cx="2940886" cy="1799064"/>
          </a:xfrm>
        </p:grpSpPr>
        <p:sp>
          <p:nvSpPr>
            <p:cNvPr id="50" name="等腰三角形 49"/>
            <p:cNvSpPr/>
            <p:nvPr/>
          </p:nvSpPr>
          <p:spPr>
            <a:xfrm rot="5400000" flipH="1">
              <a:off x="4545283" y="3633116"/>
              <a:ext cx="1799063" cy="604304"/>
            </a:xfrm>
            <a:prstGeom prst="triangle">
              <a:avLst>
                <a:gd name="adj" fmla="val 43995"/>
              </a:avLst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2806081" y="3035737"/>
              <a:ext cx="2340000" cy="1799063"/>
              <a:chOff x="6372200" y="937"/>
              <a:chExt cx="2340000" cy="1799063"/>
            </a:xfrm>
          </p:grpSpPr>
          <p:pic>
            <p:nvPicPr>
              <p:cNvPr id="52" name="图片 51">
                <a:hlinkClick r:id="rId8"/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2200" y="937"/>
                <a:ext cx="2336581" cy="1439064"/>
              </a:xfrm>
              <a:prstGeom prst="rect">
                <a:avLst/>
              </a:prstGeom>
            </p:spPr>
          </p:pic>
          <p:sp>
            <p:nvSpPr>
              <p:cNvPr id="53" name="矩形 53"/>
              <p:cNvSpPr>
                <a:spLocks noChangeArrowheads="1"/>
              </p:cNvSpPr>
              <p:nvPr/>
            </p:nvSpPr>
            <p:spPr bwMode="auto">
              <a:xfrm>
                <a:off x="6372200" y="1440000"/>
                <a:ext cx="2340000" cy="360000"/>
              </a:xfrm>
              <a:prstGeom prst="rect">
                <a:avLst/>
              </a:prstGeom>
              <a:solidFill>
                <a:srgbClr val="0053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屏幕显示模块</a:t>
                </a:r>
                <a:endParaRPr lang="en-US" altLang="zh-CN" sz="1100" b="1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65" name="直接连接符 64"/>
          <p:cNvCxnSpPr/>
          <p:nvPr/>
        </p:nvCxnSpPr>
        <p:spPr>
          <a:xfrm>
            <a:off x="5765664" y="-443700"/>
            <a:ext cx="0" cy="7845986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椭圆 65"/>
          <p:cNvSpPr/>
          <p:nvPr/>
        </p:nvSpPr>
        <p:spPr>
          <a:xfrm>
            <a:off x="5567664" y="645352"/>
            <a:ext cx="396000" cy="396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5567664" y="2478734"/>
            <a:ext cx="396000" cy="396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5567664" y="4129236"/>
            <a:ext cx="396000" cy="396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5567664" y="5730970"/>
            <a:ext cx="396000" cy="396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53"/>
          <p:cNvSpPr>
            <a:spLocks noChangeArrowheads="1"/>
          </p:cNvSpPr>
          <p:nvPr/>
        </p:nvSpPr>
        <p:spPr bwMode="auto">
          <a:xfrm>
            <a:off x="0" y="2641021"/>
            <a:ext cx="2160588" cy="10800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架构分工</a:t>
            </a:r>
          </a:p>
        </p:txBody>
      </p:sp>
      <p:sp>
        <p:nvSpPr>
          <p:cNvPr id="73" name="矩形 53"/>
          <p:cNvSpPr>
            <a:spLocks noChangeArrowheads="1"/>
          </p:cNvSpPr>
          <p:nvPr/>
        </p:nvSpPr>
        <p:spPr bwMode="auto">
          <a:xfrm>
            <a:off x="-7266" y="156102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项目说明</a:t>
            </a:r>
          </a:p>
        </p:txBody>
      </p:sp>
      <p:sp>
        <p:nvSpPr>
          <p:cNvPr id="74" name="矩形 53"/>
          <p:cNvSpPr>
            <a:spLocks noChangeArrowheads="1"/>
          </p:cNvSpPr>
          <p:nvPr/>
        </p:nvSpPr>
        <p:spPr bwMode="auto">
          <a:xfrm>
            <a:off x="0" y="372928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硬件实现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53"/>
          <p:cNvSpPr>
            <a:spLocks noChangeArrowheads="1"/>
          </p:cNvSpPr>
          <p:nvPr/>
        </p:nvSpPr>
        <p:spPr bwMode="auto">
          <a:xfrm>
            <a:off x="0" y="4801219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成果展示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等腰三角形 75"/>
          <p:cNvSpPr>
            <a:spLocks noChangeAspect="1"/>
          </p:cNvSpPr>
          <p:nvPr/>
        </p:nvSpPr>
        <p:spPr>
          <a:xfrm rot="16200000">
            <a:off x="1918701" y="3122205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55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 p14:presetBounceEnd="2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 p14:presetBounceEnd="2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 p14:presetBounceEnd="2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grpId="0" nodeType="withEffect" p14:presetBounceEnd="2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6" grpId="0" animBg="1"/>
          <p:bldP spid="67" grpId="0" animBg="1"/>
          <p:bldP spid="68" grpId="0" animBg="1"/>
          <p:bldP spid="6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6" grpId="0" animBg="1"/>
          <p:bldP spid="67" grpId="0" animBg="1"/>
          <p:bldP spid="68" grpId="0" animBg="1"/>
          <p:bldP spid="69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2670746" y="1753671"/>
            <a:ext cx="2555446" cy="519143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keyboard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876338" y="1753671"/>
            <a:ext cx="2555446" cy="519143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赵启越</a:t>
            </a:r>
          </a:p>
        </p:txBody>
      </p:sp>
      <p:sp>
        <p:nvSpPr>
          <p:cNvPr id="71" name="矩形 70"/>
          <p:cNvSpPr/>
          <p:nvPr/>
        </p:nvSpPr>
        <p:spPr>
          <a:xfrm>
            <a:off x="2670746" y="2808610"/>
            <a:ext cx="2555446" cy="519143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control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5876338" y="2808610"/>
            <a:ext cx="2555446" cy="519143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邓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鹏杰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670746" y="3851357"/>
            <a:ext cx="2555446" cy="519143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datapath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876338" y="3851357"/>
            <a:ext cx="2555446" cy="519143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秦岳</a:t>
            </a:r>
          </a:p>
        </p:txBody>
      </p:sp>
      <p:sp>
        <p:nvSpPr>
          <p:cNvPr id="75" name="矩形 74"/>
          <p:cNvSpPr/>
          <p:nvPr/>
        </p:nvSpPr>
        <p:spPr>
          <a:xfrm>
            <a:off x="2670746" y="4918489"/>
            <a:ext cx="2555446" cy="519143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VGA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876338" y="4918489"/>
            <a:ext cx="2555446" cy="519143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高家明</a:t>
            </a:r>
          </a:p>
        </p:txBody>
      </p:sp>
      <p:cxnSp>
        <p:nvCxnSpPr>
          <p:cNvPr id="85" name="直接箭头连接符 84"/>
          <p:cNvCxnSpPr>
            <a:stCxn id="67" idx="3"/>
            <a:endCxn id="68" idx="1"/>
          </p:cNvCxnSpPr>
          <p:nvPr/>
        </p:nvCxnSpPr>
        <p:spPr>
          <a:xfrm>
            <a:off x="5226192" y="2013243"/>
            <a:ext cx="650146" cy="0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>
            <a:endCxn id="72" idx="1"/>
          </p:cNvCxnSpPr>
          <p:nvPr/>
        </p:nvCxnSpPr>
        <p:spPr>
          <a:xfrm>
            <a:off x="5226192" y="3068181"/>
            <a:ext cx="650146" cy="1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>
            <a:endCxn id="74" idx="1"/>
          </p:cNvCxnSpPr>
          <p:nvPr/>
        </p:nvCxnSpPr>
        <p:spPr>
          <a:xfrm>
            <a:off x="5226192" y="4110928"/>
            <a:ext cx="650146" cy="1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>
            <a:stCxn id="75" idx="3"/>
            <a:endCxn id="76" idx="1"/>
          </p:cNvCxnSpPr>
          <p:nvPr/>
        </p:nvCxnSpPr>
        <p:spPr>
          <a:xfrm>
            <a:off x="5226192" y="5178061"/>
            <a:ext cx="650146" cy="0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本框 92"/>
          <p:cNvSpPr txBox="1"/>
          <p:nvPr/>
        </p:nvSpPr>
        <p:spPr>
          <a:xfrm>
            <a:off x="2592388" y="563789"/>
            <a:ext cx="6119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项目分工</a:t>
            </a:r>
            <a:endParaRPr lang="zh-CN" altLang="en-US" sz="2800" b="1" dirty="0">
              <a:solidFill>
                <a:srgbClr val="0053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53"/>
          <p:cNvSpPr>
            <a:spLocks noChangeArrowheads="1"/>
          </p:cNvSpPr>
          <p:nvPr/>
        </p:nvSpPr>
        <p:spPr bwMode="auto">
          <a:xfrm>
            <a:off x="0" y="2641021"/>
            <a:ext cx="2160588" cy="10800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架构分工</a:t>
            </a:r>
          </a:p>
        </p:txBody>
      </p:sp>
      <p:sp>
        <p:nvSpPr>
          <p:cNvPr id="46" name="矩形 53"/>
          <p:cNvSpPr>
            <a:spLocks noChangeArrowheads="1"/>
          </p:cNvSpPr>
          <p:nvPr/>
        </p:nvSpPr>
        <p:spPr bwMode="auto">
          <a:xfrm>
            <a:off x="-7266" y="156102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项目说明</a:t>
            </a:r>
          </a:p>
        </p:txBody>
      </p:sp>
      <p:sp>
        <p:nvSpPr>
          <p:cNvPr id="47" name="矩形 53"/>
          <p:cNvSpPr>
            <a:spLocks noChangeArrowheads="1"/>
          </p:cNvSpPr>
          <p:nvPr/>
        </p:nvSpPr>
        <p:spPr bwMode="auto">
          <a:xfrm>
            <a:off x="0" y="372928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硬件实现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53"/>
          <p:cNvSpPr>
            <a:spLocks noChangeArrowheads="1"/>
          </p:cNvSpPr>
          <p:nvPr/>
        </p:nvSpPr>
        <p:spPr bwMode="auto">
          <a:xfrm>
            <a:off x="0" y="4801219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成果展示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等腰三角形 48"/>
          <p:cNvSpPr>
            <a:spLocks noChangeAspect="1"/>
          </p:cNvSpPr>
          <p:nvPr/>
        </p:nvSpPr>
        <p:spPr>
          <a:xfrm rot="16200000">
            <a:off x="1918701" y="3122205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38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椭圆 17"/>
          <p:cNvSpPr/>
          <p:nvPr/>
        </p:nvSpPr>
        <p:spPr>
          <a:xfrm>
            <a:off x="2941638" y="2528888"/>
            <a:ext cx="1800225" cy="1800225"/>
          </a:xfrm>
          <a:prstGeom prst="ellipse">
            <a:avLst/>
          </a:prstGeom>
          <a:solidFill>
            <a:srgbClr val="0053A3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067359" y="3198168"/>
            <a:ext cx="4076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prstClr val="black">
                    <a:alpha val="75000"/>
                  </a:prstClr>
                </a:solidFill>
              </a:rPr>
              <a:t>三</a:t>
            </a:r>
            <a:r>
              <a:rPr lang="zh-CN" altLang="en-US" sz="3600" dirty="0">
                <a:solidFill>
                  <a:prstClr val="black">
                    <a:alpha val="75000"/>
                  </a:prstClr>
                </a:solidFill>
              </a:rPr>
              <a:t>、</a:t>
            </a:r>
            <a:r>
              <a:rPr lang="zh-CN" altLang="en-US" sz="3600" dirty="0" smtClean="0">
                <a:solidFill>
                  <a:prstClr val="black">
                    <a:alpha val="75000"/>
                  </a:prstClr>
                </a:solidFill>
              </a:rPr>
              <a:t> 硬件实现调试</a:t>
            </a:r>
            <a:endParaRPr lang="zh-CN" altLang="en-US" sz="3600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25" name="矩形 53"/>
          <p:cNvSpPr>
            <a:spLocks noChangeArrowheads="1"/>
          </p:cNvSpPr>
          <p:nvPr/>
        </p:nvSpPr>
        <p:spPr bwMode="auto">
          <a:xfrm>
            <a:off x="0" y="3721219"/>
            <a:ext cx="2160588" cy="10800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硬件实现</a:t>
            </a:r>
          </a:p>
        </p:txBody>
      </p:sp>
      <p:sp>
        <p:nvSpPr>
          <p:cNvPr id="28" name="矩形 53"/>
          <p:cNvSpPr>
            <a:spLocks noChangeArrowheads="1"/>
          </p:cNvSpPr>
          <p:nvPr/>
        </p:nvSpPr>
        <p:spPr bwMode="auto">
          <a:xfrm>
            <a:off x="0" y="264515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架构分工</a:t>
            </a:r>
          </a:p>
        </p:txBody>
      </p:sp>
      <p:sp>
        <p:nvSpPr>
          <p:cNvPr id="35" name="矩形 53"/>
          <p:cNvSpPr>
            <a:spLocks noChangeArrowheads="1"/>
          </p:cNvSpPr>
          <p:nvPr/>
        </p:nvSpPr>
        <p:spPr bwMode="auto">
          <a:xfrm>
            <a:off x="-794" y="1565151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项目简介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53"/>
          <p:cNvSpPr>
            <a:spLocks noChangeArrowheads="1"/>
          </p:cNvSpPr>
          <p:nvPr/>
        </p:nvSpPr>
        <p:spPr bwMode="auto">
          <a:xfrm>
            <a:off x="0" y="4801219"/>
            <a:ext cx="2160588" cy="10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成果展示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等腰三角形 36"/>
          <p:cNvSpPr>
            <a:spLocks noChangeAspect="1"/>
          </p:cNvSpPr>
          <p:nvPr/>
        </p:nvSpPr>
        <p:spPr>
          <a:xfrm rot="16200000">
            <a:off x="1925050" y="4152598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21"/>
          <p:cNvSpPr>
            <a:spLocks noEditPoints="1"/>
          </p:cNvSpPr>
          <p:nvPr/>
        </p:nvSpPr>
        <p:spPr bwMode="auto">
          <a:xfrm>
            <a:off x="3277464" y="2985438"/>
            <a:ext cx="1127482" cy="891970"/>
          </a:xfrm>
          <a:custGeom>
            <a:avLst/>
            <a:gdLst>
              <a:gd name="T0" fmla="*/ 234 w 1114"/>
              <a:gd name="T1" fmla="*/ 528 h 826"/>
              <a:gd name="T2" fmla="*/ 128 w 1114"/>
              <a:gd name="T3" fmla="*/ 464 h 826"/>
              <a:gd name="T4" fmla="*/ 149 w 1114"/>
              <a:gd name="T5" fmla="*/ 21 h 826"/>
              <a:gd name="T6" fmla="*/ 954 w 1114"/>
              <a:gd name="T7" fmla="*/ 21 h 826"/>
              <a:gd name="T8" fmla="*/ 970 w 1114"/>
              <a:gd name="T9" fmla="*/ 464 h 826"/>
              <a:gd name="T10" fmla="*/ 858 w 1114"/>
              <a:gd name="T11" fmla="*/ 528 h 826"/>
              <a:gd name="T12" fmla="*/ 1114 w 1114"/>
              <a:gd name="T13" fmla="*/ 752 h 826"/>
              <a:gd name="T14" fmla="*/ 37 w 1114"/>
              <a:gd name="T15" fmla="*/ 826 h 826"/>
              <a:gd name="T16" fmla="*/ 336 w 1114"/>
              <a:gd name="T17" fmla="*/ 544 h 826"/>
              <a:gd name="T18" fmla="*/ 336 w 1114"/>
              <a:gd name="T19" fmla="*/ 528 h 826"/>
              <a:gd name="T20" fmla="*/ 192 w 1114"/>
              <a:gd name="T21" fmla="*/ 64 h 826"/>
              <a:gd name="T22" fmla="*/ 192 w 1114"/>
              <a:gd name="T23" fmla="*/ 64 h 826"/>
              <a:gd name="T24" fmla="*/ 192 w 1114"/>
              <a:gd name="T25" fmla="*/ 464 h 826"/>
              <a:gd name="T26" fmla="*/ 906 w 1114"/>
              <a:gd name="T27" fmla="*/ 464 h 826"/>
              <a:gd name="T28" fmla="*/ 906 w 1114"/>
              <a:gd name="T29" fmla="*/ 64 h 826"/>
              <a:gd name="T30" fmla="*/ 144 w 1114"/>
              <a:gd name="T31" fmla="*/ 709 h 826"/>
              <a:gd name="T32" fmla="*/ 165 w 1114"/>
              <a:gd name="T33" fmla="*/ 672 h 826"/>
              <a:gd name="T34" fmla="*/ 325 w 1114"/>
              <a:gd name="T35" fmla="*/ 613 h 826"/>
              <a:gd name="T36" fmla="*/ 837 w 1114"/>
              <a:gd name="T37" fmla="*/ 586 h 826"/>
              <a:gd name="T38" fmla="*/ 906 w 1114"/>
              <a:gd name="T39" fmla="*/ 586 h 826"/>
              <a:gd name="T40" fmla="*/ 746 w 1114"/>
              <a:gd name="T41" fmla="*/ 613 h 826"/>
              <a:gd name="T42" fmla="*/ 741 w 1114"/>
              <a:gd name="T43" fmla="*/ 586 h 826"/>
              <a:gd name="T44" fmla="*/ 725 w 1114"/>
              <a:gd name="T45" fmla="*/ 613 h 826"/>
              <a:gd name="T46" fmla="*/ 549 w 1114"/>
              <a:gd name="T47" fmla="*/ 586 h 826"/>
              <a:gd name="T48" fmla="*/ 624 w 1114"/>
              <a:gd name="T49" fmla="*/ 586 h 826"/>
              <a:gd name="T50" fmla="*/ 448 w 1114"/>
              <a:gd name="T51" fmla="*/ 613 h 826"/>
              <a:gd name="T52" fmla="*/ 453 w 1114"/>
              <a:gd name="T53" fmla="*/ 586 h 826"/>
              <a:gd name="T54" fmla="*/ 426 w 1114"/>
              <a:gd name="T55" fmla="*/ 613 h 826"/>
              <a:gd name="T56" fmla="*/ 810 w 1114"/>
              <a:gd name="T57" fmla="*/ 624 h 826"/>
              <a:gd name="T58" fmla="*/ 933 w 1114"/>
              <a:gd name="T59" fmla="*/ 624 h 826"/>
              <a:gd name="T60" fmla="*/ 714 w 1114"/>
              <a:gd name="T61" fmla="*/ 656 h 826"/>
              <a:gd name="T62" fmla="*/ 704 w 1114"/>
              <a:gd name="T63" fmla="*/ 624 h 826"/>
              <a:gd name="T64" fmla="*/ 688 w 1114"/>
              <a:gd name="T65" fmla="*/ 656 h 826"/>
              <a:gd name="T66" fmla="*/ 501 w 1114"/>
              <a:gd name="T67" fmla="*/ 624 h 826"/>
              <a:gd name="T68" fmla="*/ 581 w 1114"/>
              <a:gd name="T69" fmla="*/ 624 h 826"/>
              <a:gd name="T70" fmla="*/ 389 w 1114"/>
              <a:gd name="T71" fmla="*/ 656 h 826"/>
              <a:gd name="T72" fmla="*/ 400 w 1114"/>
              <a:gd name="T73" fmla="*/ 624 h 826"/>
              <a:gd name="T74" fmla="*/ 362 w 1114"/>
              <a:gd name="T75" fmla="*/ 656 h 826"/>
              <a:gd name="T76" fmla="*/ 197 w 1114"/>
              <a:gd name="T77" fmla="*/ 624 h 826"/>
              <a:gd name="T78" fmla="*/ 272 w 1114"/>
              <a:gd name="T79" fmla="*/ 624 h 826"/>
              <a:gd name="T80" fmla="*/ 869 w 1114"/>
              <a:gd name="T81" fmla="*/ 709 h 826"/>
              <a:gd name="T82" fmla="*/ 853 w 1114"/>
              <a:gd name="T83" fmla="*/ 672 h 826"/>
              <a:gd name="T84" fmla="*/ 842 w 1114"/>
              <a:gd name="T85" fmla="*/ 709 h 826"/>
              <a:gd name="T86" fmla="*/ 634 w 1114"/>
              <a:gd name="T87" fmla="*/ 672 h 826"/>
              <a:gd name="T88" fmla="*/ 720 w 1114"/>
              <a:gd name="T89" fmla="*/ 672 h 826"/>
              <a:gd name="T90" fmla="*/ 522 w 1114"/>
              <a:gd name="T91" fmla="*/ 709 h 826"/>
              <a:gd name="T92" fmla="*/ 522 w 1114"/>
              <a:gd name="T93" fmla="*/ 672 h 826"/>
              <a:gd name="T94" fmla="*/ 490 w 1114"/>
              <a:gd name="T95" fmla="*/ 709 h 826"/>
              <a:gd name="T96" fmla="*/ 304 w 1114"/>
              <a:gd name="T97" fmla="*/ 672 h 826"/>
              <a:gd name="T98" fmla="*/ 389 w 1114"/>
              <a:gd name="T99" fmla="*/ 672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14" h="826">
                <a:moveTo>
                  <a:pt x="144" y="544"/>
                </a:moveTo>
                <a:cubicBezTo>
                  <a:pt x="234" y="544"/>
                  <a:pt x="234" y="544"/>
                  <a:pt x="234" y="544"/>
                </a:cubicBezTo>
                <a:cubicBezTo>
                  <a:pt x="234" y="528"/>
                  <a:pt x="234" y="528"/>
                  <a:pt x="234" y="528"/>
                </a:cubicBezTo>
                <a:cubicBezTo>
                  <a:pt x="192" y="528"/>
                  <a:pt x="192" y="528"/>
                  <a:pt x="192" y="528"/>
                </a:cubicBezTo>
                <a:cubicBezTo>
                  <a:pt x="176" y="528"/>
                  <a:pt x="160" y="522"/>
                  <a:pt x="149" y="512"/>
                </a:cubicBezTo>
                <a:cubicBezTo>
                  <a:pt x="133" y="496"/>
                  <a:pt x="128" y="480"/>
                  <a:pt x="128" y="464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8" y="48"/>
                  <a:pt x="133" y="32"/>
                  <a:pt x="149" y="21"/>
                </a:cubicBezTo>
                <a:cubicBezTo>
                  <a:pt x="149" y="21"/>
                  <a:pt x="149" y="21"/>
                  <a:pt x="149" y="21"/>
                </a:cubicBezTo>
                <a:cubicBezTo>
                  <a:pt x="160" y="5"/>
                  <a:pt x="176" y="0"/>
                  <a:pt x="192" y="0"/>
                </a:cubicBezTo>
                <a:cubicBezTo>
                  <a:pt x="906" y="0"/>
                  <a:pt x="906" y="0"/>
                  <a:pt x="906" y="0"/>
                </a:cubicBezTo>
                <a:cubicBezTo>
                  <a:pt x="922" y="0"/>
                  <a:pt x="944" y="5"/>
                  <a:pt x="954" y="21"/>
                </a:cubicBezTo>
                <a:cubicBezTo>
                  <a:pt x="954" y="21"/>
                  <a:pt x="954" y="21"/>
                  <a:pt x="954" y="21"/>
                </a:cubicBezTo>
                <a:cubicBezTo>
                  <a:pt x="965" y="32"/>
                  <a:pt x="970" y="48"/>
                  <a:pt x="970" y="64"/>
                </a:cubicBezTo>
                <a:cubicBezTo>
                  <a:pt x="970" y="464"/>
                  <a:pt x="970" y="464"/>
                  <a:pt x="970" y="464"/>
                </a:cubicBezTo>
                <a:cubicBezTo>
                  <a:pt x="970" y="480"/>
                  <a:pt x="965" y="496"/>
                  <a:pt x="954" y="512"/>
                </a:cubicBezTo>
                <a:cubicBezTo>
                  <a:pt x="944" y="522"/>
                  <a:pt x="922" y="528"/>
                  <a:pt x="906" y="528"/>
                </a:cubicBezTo>
                <a:cubicBezTo>
                  <a:pt x="858" y="528"/>
                  <a:pt x="858" y="528"/>
                  <a:pt x="858" y="528"/>
                </a:cubicBezTo>
                <a:cubicBezTo>
                  <a:pt x="858" y="544"/>
                  <a:pt x="858" y="544"/>
                  <a:pt x="858" y="544"/>
                </a:cubicBezTo>
                <a:cubicBezTo>
                  <a:pt x="960" y="544"/>
                  <a:pt x="960" y="544"/>
                  <a:pt x="960" y="544"/>
                </a:cubicBezTo>
                <a:cubicBezTo>
                  <a:pt x="1114" y="752"/>
                  <a:pt x="1114" y="752"/>
                  <a:pt x="1114" y="752"/>
                </a:cubicBezTo>
                <a:cubicBezTo>
                  <a:pt x="1114" y="752"/>
                  <a:pt x="1114" y="752"/>
                  <a:pt x="1114" y="752"/>
                </a:cubicBezTo>
                <a:cubicBezTo>
                  <a:pt x="1077" y="826"/>
                  <a:pt x="1077" y="826"/>
                  <a:pt x="1077" y="826"/>
                </a:cubicBezTo>
                <a:cubicBezTo>
                  <a:pt x="37" y="826"/>
                  <a:pt x="37" y="826"/>
                  <a:pt x="37" y="826"/>
                </a:cubicBezTo>
                <a:cubicBezTo>
                  <a:pt x="0" y="752"/>
                  <a:pt x="0" y="752"/>
                  <a:pt x="0" y="752"/>
                </a:cubicBezTo>
                <a:cubicBezTo>
                  <a:pt x="144" y="544"/>
                  <a:pt x="144" y="544"/>
                  <a:pt x="144" y="544"/>
                </a:cubicBezTo>
                <a:close/>
                <a:moveTo>
                  <a:pt x="336" y="544"/>
                </a:moveTo>
                <a:cubicBezTo>
                  <a:pt x="762" y="544"/>
                  <a:pt x="762" y="544"/>
                  <a:pt x="762" y="544"/>
                </a:cubicBezTo>
                <a:cubicBezTo>
                  <a:pt x="762" y="528"/>
                  <a:pt x="762" y="528"/>
                  <a:pt x="762" y="528"/>
                </a:cubicBezTo>
                <a:cubicBezTo>
                  <a:pt x="336" y="528"/>
                  <a:pt x="336" y="528"/>
                  <a:pt x="336" y="528"/>
                </a:cubicBezTo>
                <a:cubicBezTo>
                  <a:pt x="336" y="544"/>
                  <a:pt x="336" y="544"/>
                  <a:pt x="336" y="544"/>
                </a:cubicBezTo>
                <a:close/>
                <a:moveTo>
                  <a:pt x="906" y="64"/>
                </a:moveTo>
                <a:cubicBezTo>
                  <a:pt x="192" y="64"/>
                  <a:pt x="192" y="64"/>
                  <a:pt x="192" y="64"/>
                </a:cubicBezTo>
                <a:cubicBezTo>
                  <a:pt x="192" y="64"/>
                  <a:pt x="192" y="64"/>
                  <a:pt x="192" y="64"/>
                </a:cubicBezTo>
                <a:cubicBezTo>
                  <a:pt x="192" y="64"/>
                  <a:pt x="192" y="64"/>
                  <a:pt x="192" y="64"/>
                </a:cubicBezTo>
                <a:cubicBezTo>
                  <a:pt x="192" y="64"/>
                  <a:pt x="192" y="64"/>
                  <a:pt x="192" y="64"/>
                </a:cubicBezTo>
                <a:cubicBezTo>
                  <a:pt x="192" y="464"/>
                  <a:pt x="192" y="464"/>
                  <a:pt x="192" y="464"/>
                </a:cubicBezTo>
                <a:cubicBezTo>
                  <a:pt x="192" y="464"/>
                  <a:pt x="192" y="464"/>
                  <a:pt x="192" y="464"/>
                </a:cubicBezTo>
                <a:cubicBezTo>
                  <a:pt x="192" y="464"/>
                  <a:pt x="192" y="464"/>
                  <a:pt x="192" y="464"/>
                </a:cubicBezTo>
                <a:cubicBezTo>
                  <a:pt x="906" y="464"/>
                  <a:pt x="906" y="464"/>
                  <a:pt x="906" y="464"/>
                </a:cubicBezTo>
                <a:cubicBezTo>
                  <a:pt x="906" y="464"/>
                  <a:pt x="906" y="464"/>
                  <a:pt x="906" y="464"/>
                </a:cubicBezTo>
                <a:cubicBezTo>
                  <a:pt x="906" y="464"/>
                  <a:pt x="906" y="464"/>
                  <a:pt x="906" y="464"/>
                </a:cubicBezTo>
                <a:cubicBezTo>
                  <a:pt x="906" y="64"/>
                  <a:pt x="906" y="64"/>
                  <a:pt x="906" y="64"/>
                </a:cubicBezTo>
                <a:cubicBezTo>
                  <a:pt x="906" y="64"/>
                  <a:pt x="906" y="64"/>
                  <a:pt x="906" y="64"/>
                </a:cubicBezTo>
                <a:cubicBezTo>
                  <a:pt x="906" y="64"/>
                  <a:pt x="906" y="64"/>
                  <a:pt x="906" y="64"/>
                </a:cubicBezTo>
                <a:cubicBezTo>
                  <a:pt x="906" y="64"/>
                  <a:pt x="906" y="64"/>
                  <a:pt x="906" y="64"/>
                </a:cubicBezTo>
                <a:close/>
                <a:moveTo>
                  <a:pt x="165" y="672"/>
                </a:moveTo>
                <a:cubicBezTo>
                  <a:pt x="160" y="682"/>
                  <a:pt x="149" y="698"/>
                  <a:pt x="144" y="709"/>
                </a:cubicBezTo>
                <a:cubicBezTo>
                  <a:pt x="181" y="709"/>
                  <a:pt x="218" y="709"/>
                  <a:pt x="256" y="709"/>
                </a:cubicBezTo>
                <a:cubicBezTo>
                  <a:pt x="261" y="698"/>
                  <a:pt x="266" y="682"/>
                  <a:pt x="272" y="672"/>
                </a:cubicBezTo>
                <a:cubicBezTo>
                  <a:pt x="234" y="672"/>
                  <a:pt x="202" y="672"/>
                  <a:pt x="165" y="672"/>
                </a:cubicBezTo>
                <a:close/>
                <a:moveTo>
                  <a:pt x="218" y="586"/>
                </a:moveTo>
                <a:cubicBezTo>
                  <a:pt x="213" y="592"/>
                  <a:pt x="208" y="602"/>
                  <a:pt x="202" y="613"/>
                </a:cubicBezTo>
                <a:cubicBezTo>
                  <a:pt x="245" y="613"/>
                  <a:pt x="282" y="613"/>
                  <a:pt x="325" y="613"/>
                </a:cubicBezTo>
                <a:cubicBezTo>
                  <a:pt x="330" y="602"/>
                  <a:pt x="330" y="592"/>
                  <a:pt x="336" y="586"/>
                </a:cubicBezTo>
                <a:cubicBezTo>
                  <a:pt x="298" y="586"/>
                  <a:pt x="261" y="586"/>
                  <a:pt x="218" y="586"/>
                </a:cubicBezTo>
                <a:close/>
                <a:moveTo>
                  <a:pt x="837" y="586"/>
                </a:moveTo>
                <a:cubicBezTo>
                  <a:pt x="837" y="592"/>
                  <a:pt x="842" y="602"/>
                  <a:pt x="848" y="613"/>
                </a:cubicBezTo>
                <a:cubicBezTo>
                  <a:pt x="874" y="613"/>
                  <a:pt x="901" y="613"/>
                  <a:pt x="922" y="613"/>
                </a:cubicBezTo>
                <a:cubicBezTo>
                  <a:pt x="917" y="602"/>
                  <a:pt x="912" y="592"/>
                  <a:pt x="906" y="586"/>
                </a:cubicBezTo>
                <a:cubicBezTo>
                  <a:pt x="885" y="586"/>
                  <a:pt x="858" y="586"/>
                  <a:pt x="837" y="586"/>
                </a:cubicBezTo>
                <a:close/>
                <a:moveTo>
                  <a:pt x="741" y="586"/>
                </a:moveTo>
                <a:cubicBezTo>
                  <a:pt x="741" y="592"/>
                  <a:pt x="746" y="602"/>
                  <a:pt x="746" y="613"/>
                </a:cubicBezTo>
                <a:cubicBezTo>
                  <a:pt x="773" y="613"/>
                  <a:pt x="800" y="613"/>
                  <a:pt x="826" y="613"/>
                </a:cubicBezTo>
                <a:cubicBezTo>
                  <a:pt x="821" y="602"/>
                  <a:pt x="816" y="592"/>
                  <a:pt x="810" y="586"/>
                </a:cubicBezTo>
                <a:cubicBezTo>
                  <a:pt x="789" y="586"/>
                  <a:pt x="762" y="586"/>
                  <a:pt x="741" y="586"/>
                </a:cubicBezTo>
                <a:close/>
                <a:moveTo>
                  <a:pt x="645" y="586"/>
                </a:moveTo>
                <a:cubicBezTo>
                  <a:pt x="645" y="592"/>
                  <a:pt x="645" y="602"/>
                  <a:pt x="650" y="613"/>
                </a:cubicBezTo>
                <a:cubicBezTo>
                  <a:pt x="672" y="613"/>
                  <a:pt x="698" y="613"/>
                  <a:pt x="725" y="613"/>
                </a:cubicBezTo>
                <a:cubicBezTo>
                  <a:pt x="720" y="602"/>
                  <a:pt x="720" y="592"/>
                  <a:pt x="714" y="586"/>
                </a:cubicBezTo>
                <a:cubicBezTo>
                  <a:pt x="693" y="586"/>
                  <a:pt x="666" y="586"/>
                  <a:pt x="645" y="586"/>
                </a:cubicBezTo>
                <a:close/>
                <a:moveTo>
                  <a:pt x="549" y="586"/>
                </a:moveTo>
                <a:cubicBezTo>
                  <a:pt x="549" y="592"/>
                  <a:pt x="549" y="602"/>
                  <a:pt x="549" y="613"/>
                </a:cubicBezTo>
                <a:cubicBezTo>
                  <a:pt x="576" y="613"/>
                  <a:pt x="602" y="613"/>
                  <a:pt x="624" y="613"/>
                </a:cubicBezTo>
                <a:cubicBezTo>
                  <a:pt x="624" y="602"/>
                  <a:pt x="624" y="592"/>
                  <a:pt x="624" y="586"/>
                </a:cubicBezTo>
                <a:cubicBezTo>
                  <a:pt x="597" y="586"/>
                  <a:pt x="576" y="586"/>
                  <a:pt x="549" y="586"/>
                </a:cubicBezTo>
                <a:close/>
                <a:moveTo>
                  <a:pt x="453" y="586"/>
                </a:moveTo>
                <a:cubicBezTo>
                  <a:pt x="453" y="592"/>
                  <a:pt x="453" y="602"/>
                  <a:pt x="448" y="613"/>
                </a:cubicBezTo>
                <a:cubicBezTo>
                  <a:pt x="474" y="613"/>
                  <a:pt x="501" y="613"/>
                  <a:pt x="522" y="613"/>
                </a:cubicBezTo>
                <a:cubicBezTo>
                  <a:pt x="528" y="602"/>
                  <a:pt x="528" y="592"/>
                  <a:pt x="528" y="586"/>
                </a:cubicBezTo>
                <a:cubicBezTo>
                  <a:pt x="501" y="586"/>
                  <a:pt x="480" y="586"/>
                  <a:pt x="453" y="586"/>
                </a:cubicBezTo>
                <a:close/>
                <a:moveTo>
                  <a:pt x="357" y="586"/>
                </a:moveTo>
                <a:cubicBezTo>
                  <a:pt x="357" y="592"/>
                  <a:pt x="352" y="602"/>
                  <a:pt x="352" y="613"/>
                </a:cubicBezTo>
                <a:cubicBezTo>
                  <a:pt x="373" y="613"/>
                  <a:pt x="400" y="613"/>
                  <a:pt x="426" y="613"/>
                </a:cubicBezTo>
                <a:cubicBezTo>
                  <a:pt x="426" y="602"/>
                  <a:pt x="432" y="592"/>
                  <a:pt x="432" y="586"/>
                </a:cubicBezTo>
                <a:cubicBezTo>
                  <a:pt x="410" y="586"/>
                  <a:pt x="384" y="586"/>
                  <a:pt x="357" y="586"/>
                </a:cubicBezTo>
                <a:close/>
                <a:moveTo>
                  <a:pt x="810" y="624"/>
                </a:moveTo>
                <a:cubicBezTo>
                  <a:pt x="816" y="634"/>
                  <a:pt x="816" y="645"/>
                  <a:pt x="821" y="656"/>
                </a:cubicBezTo>
                <a:cubicBezTo>
                  <a:pt x="864" y="656"/>
                  <a:pt x="906" y="656"/>
                  <a:pt x="949" y="656"/>
                </a:cubicBezTo>
                <a:cubicBezTo>
                  <a:pt x="944" y="645"/>
                  <a:pt x="938" y="634"/>
                  <a:pt x="933" y="624"/>
                </a:cubicBezTo>
                <a:cubicBezTo>
                  <a:pt x="890" y="624"/>
                  <a:pt x="853" y="624"/>
                  <a:pt x="810" y="624"/>
                </a:cubicBezTo>
                <a:close/>
                <a:moveTo>
                  <a:pt x="704" y="624"/>
                </a:moveTo>
                <a:cubicBezTo>
                  <a:pt x="709" y="634"/>
                  <a:pt x="709" y="645"/>
                  <a:pt x="714" y="656"/>
                </a:cubicBezTo>
                <a:cubicBezTo>
                  <a:pt x="741" y="656"/>
                  <a:pt x="768" y="656"/>
                  <a:pt x="794" y="656"/>
                </a:cubicBezTo>
                <a:cubicBezTo>
                  <a:pt x="789" y="645"/>
                  <a:pt x="789" y="634"/>
                  <a:pt x="784" y="624"/>
                </a:cubicBezTo>
                <a:cubicBezTo>
                  <a:pt x="757" y="624"/>
                  <a:pt x="730" y="624"/>
                  <a:pt x="704" y="624"/>
                </a:cubicBezTo>
                <a:close/>
                <a:moveTo>
                  <a:pt x="602" y="624"/>
                </a:moveTo>
                <a:cubicBezTo>
                  <a:pt x="602" y="634"/>
                  <a:pt x="608" y="645"/>
                  <a:pt x="608" y="656"/>
                </a:cubicBezTo>
                <a:cubicBezTo>
                  <a:pt x="634" y="656"/>
                  <a:pt x="661" y="656"/>
                  <a:pt x="688" y="656"/>
                </a:cubicBezTo>
                <a:cubicBezTo>
                  <a:pt x="688" y="645"/>
                  <a:pt x="682" y="634"/>
                  <a:pt x="682" y="624"/>
                </a:cubicBezTo>
                <a:cubicBezTo>
                  <a:pt x="656" y="624"/>
                  <a:pt x="629" y="624"/>
                  <a:pt x="602" y="624"/>
                </a:cubicBezTo>
                <a:close/>
                <a:moveTo>
                  <a:pt x="501" y="624"/>
                </a:moveTo>
                <a:cubicBezTo>
                  <a:pt x="501" y="634"/>
                  <a:pt x="501" y="645"/>
                  <a:pt x="496" y="656"/>
                </a:cubicBezTo>
                <a:cubicBezTo>
                  <a:pt x="528" y="656"/>
                  <a:pt x="554" y="656"/>
                  <a:pt x="581" y="656"/>
                </a:cubicBezTo>
                <a:cubicBezTo>
                  <a:pt x="581" y="645"/>
                  <a:pt x="581" y="634"/>
                  <a:pt x="581" y="624"/>
                </a:cubicBezTo>
                <a:cubicBezTo>
                  <a:pt x="554" y="624"/>
                  <a:pt x="528" y="624"/>
                  <a:pt x="501" y="624"/>
                </a:cubicBezTo>
                <a:close/>
                <a:moveTo>
                  <a:pt x="400" y="624"/>
                </a:moveTo>
                <a:cubicBezTo>
                  <a:pt x="394" y="634"/>
                  <a:pt x="394" y="645"/>
                  <a:pt x="389" y="656"/>
                </a:cubicBezTo>
                <a:cubicBezTo>
                  <a:pt x="421" y="656"/>
                  <a:pt x="448" y="656"/>
                  <a:pt x="474" y="656"/>
                </a:cubicBezTo>
                <a:cubicBezTo>
                  <a:pt x="474" y="645"/>
                  <a:pt x="474" y="634"/>
                  <a:pt x="480" y="624"/>
                </a:cubicBezTo>
                <a:cubicBezTo>
                  <a:pt x="453" y="624"/>
                  <a:pt x="426" y="624"/>
                  <a:pt x="400" y="624"/>
                </a:cubicBezTo>
                <a:close/>
                <a:moveTo>
                  <a:pt x="298" y="624"/>
                </a:moveTo>
                <a:cubicBezTo>
                  <a:pt x="293" y="634"/>
                  <a:pt x="288" y="645"/>
                  <a:pt x="282" y="656"/>
                </a:cubicBezTo>
                <a:cubicBezTo>
                  <a:pt x="309" y="656"/>
                  <a:pt x="336" y="656"/>
                  <a:pt x="362" y="656"/>
                </a:cubicBezTo>
                <a:cubicBezTo>
                  <a:pt x="368" y="645"/>
                  <a:pt x="373" y="634"/>
                  <a:pt x="373" y="624"/>
                </a:cubicBezTo>
                <a:cubicBezTo>
                  <a:pt x="346" y="624"/>
                  <a:pt x="320" y="624"/>
                  <a:pt x="298" y="624"/>
                </a:cubicBezTo>
                <a:close/>
                <a:moveTo>
                  <a:pt x="197" y="624"/>
                </a:moveTo>
                <a:cubicBezTo>
                  <a:pt x="186" y="634"/>
                  <a:pt x="181" y="645"/>
                  <a:pt x="176" y="656"/>
                </a:cubicBezTo>
                <a:cubicBezTo>
                  <a:pt x="202" y="656"/>
                  <a:pt x="229" y="656"/>
                  <a:pt x="256" y="656"/>
                </a:cubicBezTo>
                <a:cubicBezTo>
                  <a:pt x="261" y="645"/>
                  <a:pt x="266" y="634"/>
                  <a:pt x="272" y="624"/>
                </a:cubicBezTo>
                <a:cubicBezTo>
                  <a:pt x="245" y="624"/>
                  <a:pt x="218" y="624"/>
                  <a:pt x="197" y="624"/>
                </a:cubicBezTo>
                <a:close/>
                <a:moveTo>
                  <a:pt x="853" y="672"/>
                </a:moveTo>
                <a:cubicBezTo>
                  <a:pt x="858" y="682"/>
                  <a:pt x="864" y="698"/>
                  <a:pt x="869" y="709"/>
                </a:cubicBezTo>
                <a:cubicBezTo>
                  <a:pt x="906" y="709"/>
                  <a:pt x="944" y="709"/>
                  <a:pt x="981" y="709"/>
                </a:cubicBezTo>
                <a:cubicBezTo>
                  <a:pt x="976" y="698"/>
                  <a:pt x="970" y="682"/>
                  <a:pt x="960" y="672"/>
                </a:cubicBezTo>
                <a:cubicBezTo>
                  <a:pt x="928" y="672"/>
                  <a:pt x="890" y="672"/>
                  <a:pt x="853" y="672"/>
                </a:cubicBezTo>
                <a:close/>
                <a:moveTo>
                  <a:pt x="741" y="672"/>
                </a:moveTo>
                <a:cubicBezTo>
                  <a:pt x="746" y="682"/>
                  <a:pt x="752" y="698"/>
                  <a:pt x="752" y="709"/>
                </a:cubicBezTo>
                <a:cubicBezTo>
                  <a:pt x="784" y="709"/>
                  <a:pt x="810" y="709"/>
                  <a:pt x="842" y="709"/>
                </a:cubicBezTo>
                <a:cubicBezTo>
                  <a:pt x="837" y="698"/>
                  <a:pt x="832" y="682"/>
                  <a:pt x="826" y="672"/>
                </a:cubicBezTo>
                <a:cubicBezTo>
                  <a:pt x="800" y="672"/>
                  <a:pt x="773" y="672"/>
                  <a:pt x="741" y="672"/>
                </a:cubicBezTo>
                <a:close/>
                <a:moveTo>
                  <a:pt x="634" y="672"/>
                </a:moveTo>
                <a:cubicBezTo>
                  <a:pt x="634" y="682"/>
                  <a:pt x="634" y="698"/>
                  <a:pt x="634" y="709"/>
                </a:cubicBezTo>
                <a:cubicBezTo>
                  <a:pt x="666" y="709"/>
                  <a:pt x="698" y="709"/>
                  <a:pt x="725" y="709"/>
                </a:cubicBezTo>
                <a:cubicBezTo>
                  <a:pt x="725" y="698"/>
                  <a:pt x="720" y="682"/>
                  <a:pt x="720" y="672"/>
                </a:cubicBezTo>
                <a:cubicBezTo>
                  <a:pt x="688" y="672"/>
                  <a:pt x="661" y="672"/>
                  <a:pt x="634" y="672"/>
                </a:cubicBezTo>
                <a:close/>
                <a:moveTo>
                  <a:pt x="522" y="672"/>
                </a:moveTo>
                <a:cubicBezTo>
                  <a:pt x="522" y="682"/>
                  <a:pt x="522" y="698"/>
                  <a:pt x="522" y="709"/>
                </a:cubicBezTo>
                <a:cubicBezTo>
                  <a:pt x="549" y="709"/>
                  <a:pt x="581" y="709"/>
                  <a:pt x="613" y="709"/>
                </a:cubicBezTo>
                <a:cubicBezTo>
                  <a:pt x="608" y="698"/>
                  <a:pt x="608" y="682"/>
                  <a:pt x="608" y="672"/>
                </a:cubicBezTo>
                <a:cubicBezTo>
                  <a:pt x="581" y="672"/>
                  <a:pt x="549" y="672"/>
                  <a:pt x="522" y="672"/>
                </a:cubicBezTo>
                <a:close/>
                <a:moveTo>
                  <a:pt x="410" y="672"/>
                </a:moveTo>
                <a:cubicBezTo>
                  <a:pt x="410" y="682"/>
                  <a:pt x="405" y="698"/>
                  <a:pt x="405" y="709"/>
                </a:cubicBezTo>
                <a:cubicBezTo>
                  <a:pt x="432" y="709"/>
                  <a:pt x="464" y="709"/>
                  <a:pt x="490" y="709"/>
                </a:cubicBezTo>
                <a:cubicBezTo>
                  <a:pt x="496" y="698"/>
                  <a:pt x="496" y="682"/>
                  <a:pt x="496" y="672"/>
                </a:cubicBezTo>
                <a:cubicBezTo>
                  <a:pt x="469" y="672"/>
                  <a:pt x="442" y="672"/>
                  <a:pt x="410" y="672"/>
                </a:cubicBezTo>
                <a:close/>
                <a:moveTo>
                  <a:pt x="304" y="672"/>
                </a:moveTo>
                <a:cubicBezTo>
                  <a:pt x="298" y="682"/>
                  <a:pt x="293" y="698"/>
                  <a:pt x="288" y="709"/>
                </a:cubicBezTo>
                <a:cubicBezTo>
                  <a:pt x="320" y="709"/>
                  <a:pt x="346" y="709"/>
                  <a:pt x="378" y="709"/>
                </a:cubicBezTo>
                <a:cubicBezTo>
                  <a:pt x="378" y="698"/>
                  <a:pt x="384" y="682"/>
                  <a:pt x="389" y="672"/>
                </a:cubicBezTo>
                <a:cubicBezTo>
                  <a:pt x="357" y="672"/>
                  <a:pt x="330" y="672"/>
                  <a:pt x="304" y="672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5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18" grpId="0" animBg="1"/>
      <p:bldP spid="27" grpId="0"/>
      <p:bldP spid="25" grpId="0" animBg="1"/>
      <p:bldP spid="28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2053</TotalTime>
  <Words>437</Words>
  <Application>Microsoft Office PowerPoint</Application>
  <PresentationFormat>全屏显示(4:3)</PresentationFormat>
  <Paragraphs>173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DY</dc:creator>
  <cp:lastModifiedBy>高家明</cp:lastModifiedBy>
  <cp:revision>430</cp:revision>
  <dcterms:created xsi:type="dcterms:W3CDTF">2014-12-14T07:13:29Z</dcterms:created>
  <dcterms:modified xsi:type="dcterms:W3CDTF">2016-03-21T12:11:15Z</dcterms:modified>
</cp:coreProperties>
</file>